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4"/>
  </p:notesMasterIdLst>
  <p:sldIdLst>
    <p:sldId id="256" r:id="rId2"/>
    <p:sldId id="257" r:id="rId3"/>
  </p:sldIdLst>
  <p:sldSz cx="6858000" cy="9906000" type="A4"/>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51" autoAdjust="0"/>
  </p:normalViewPr>
  <p:slideViewPr>
    <p:cSldViewPr showGuides="1">
      <p:cViewPr>
        <p:scale>
          <a:sx n="100" d="100"/>
          <a:sy n="100" d="100"/>
        </p:scale>
        <p:origin x="-288" y="-72"/>
      </p:cViewPr>
      <p:guideLst>
        <p:guide orient="horz" pos="312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9CD08E76-CC89-4567-9606-F7C759CABB78}" type="datetimeFigureOut">
              <a:rPr kumimoji="1" lang="ja-JP" altLang="en-US" smtClean="0"/>
              <a:pPr/>
              <a:t>2015/3/9</a:t>
            </a:fld>
            <a:endParaRPr kumimoji="1" lang="ja-JP" altLang="en-US" dirty="0"/>
          </a:p>
        </p:txBody>
      </p:sp>
      <p:sp>
        <p:nvSpPr>
          <p:cNvPr id="4" name="スライド イメージ プレースホルダ 3"/>
          <p:cNvSpPr>
            <a:spLocks noGrp="1" noRot="1" noChangeAspect="1"/>
          </p:cNvSpPr>
          <p:nvPr>
            <p:ph type="sldImg" idx="2"/>
          </p:nvPr>
        </p:nvSpPr>
        <p:spPr>
          <a:xfrm>
            <a:off x="2138363" y="746125"/>
            <a:ext cx="2581275" cy="3729038"/>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685800" y="4724202"/>
            <a:ext cx="5486400" cy="447556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C789C1CB-BDEE-44E5-86CA-95C5695A8BE2}"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10896798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789C1CB-BDEE-44E5-86CA-95C5695A8BE2}" type="slidenum">
              <a:rPr kumimoji="1" lang="ja-JP" altLang="en-US" smtClean="0"/>
              <a:pPr/>
              <a:t>1</a:t>
            </a:fld>
            <a:endParaRPr kumimoji="1"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3">
        <a:schemeClr val="bg1"/>
      </p:bgRef>
    </p:bg>
    <p:spTree>
      <p:nvGrpSpPr>
        <p:cNvPr id="1" name=""/>
        <p:cNvGrpSpPr/>
        <p:nvPr/>
      </p:nvGrpSpPr>
      <p:grpSpPr>
        <a:xfrm>
          <a:off x="0" y="0"/>
          <a:ext cx="0" cy="0"/>
          <a:chOff x="0" y="0"/>
          <a:chExt cx="0" cy="0"/>
        </a:xfrm>
      </p:grpSpPr>
      <p:sp>
        <p:nvSpPr>
          <p:cNvPr id="12" name="正方形/長方形 11"/>
          <p:cNvSpPr/>
          <p:nvPr/>
        </p:nvSpPr>
        <p:spPr>
          <a:xfrm>
            <a:off x="0" y="0"/>
            <a:ext cx="6858000" cy="9906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角丸四角形 12"/>
          <p:cNvSpPr/>
          <p:nvPr/>
        </p:nvSpPr>
        <p:spPr>
          <a:xfrm>
            <a:off x="48985" y="100758"/>
            <a:ext cx="6760029" cy="96665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サブタイトル 8"/>
          <p:cNvSpPr>
            <a:spLocks noGrp="1"/>
          </p:cNvSpPr>
          <p:nvPr>
            <p:ph type="subTitle" idx="1"/>
          </p:nvPr>
        </p:nvSpPr>
        <p:spPr>
          <a:xfrm>
            <a:off x="971550" y="4622800"/>
            <a:ext cx="4800600" cy="23114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p:txBody>
          <a:bodyPr/>
          <a:lstStyle/>
          <a:p>
            <a:fld id="{2DABADF9-D784-4C1A-8C6A-5CF2241CFB0D}" type="datetimeFigureOut">
              <a:rPr kumimoji="1" lang="ja-JP" altLang="en-US" smtClean="0"/>
              <a:pPr/>
              <a:t>2015/3/9</a:t>
            </a:fld>
            <a:endParaRPr kumimoji="1" lang="ja-JP" altLang="en-US" dirty="0"/>
          </a:p>
        </p:txBody>
      </p:sp>
      <p:sp>
        <p:nvSpPr>
          <p:cNvPr id="17" name="フッター プレースホルダ 16"/>
          <p:cNvSpPr>
            <a:spLocks noGrp="1"/>
          </p:cNvSpPr>
          <p:nvPr>
            <p:ph type="ftr" sz="quarter" idx="11"/>
          </p:nvPr>
        </p:nvSpPr>
        <p:spPr/>
        <p:txBody>
          <a:bodyPr/>
          <a:lstStyle/>
          <a:p>
            <a:endParaRPr kumimoji="1" lang="ja-JP" altLang="en-US" dirty="0"/>
          </a:p>
        </p:txBody>
      </p:sp>
      <p:sp>
        <p:nvSpPr>
          <p:cNvPr id="29" name="スライド番号プレースホルダ 28"/>
          <p:cNvSpPr>
            <a:spLocks noGrp="1"/>
          </p:cNvSpPr>
          <p:nvPr>
            <p:ph type="sldNum" sz="quarter" idx="12"/>
          </p:nvPr>
        </p:nvSpPr>
        <p:spPr/>
        <p:txBody>
          <a:bodyPr lIns="0" tIns="0" rIns="0" bIns="0">
            <a:noAutofit/>
          </a:bodyPr>
          <a:lstStyle>
            <a:lvl1pPr>
              <a:defRPr sz="1400">
                <a:solidFill>
                  <a:srgbClr val="FFFFFF"/>
                </a:solidFill>
              </a:defRPr>
            </a:lvl1pPr>
          </a:lstStyle>
          <a:p>
            <a:fld id="{3BEDEF63-F1E9-4CA4-B240-E9AC1EAB1F08}" type="slidenum">
              <a:rPr kumimoji="1" lang="ja-JP" altLang="en-US" smtClean="0"/>
              <a:pPr/>
              <a:t>&lt;#&gt;</a:t>
            </a:fld>
            <a:endParaRPr kumimoji="1" lang="ja-JP" altLang="en-US" dirty="0"/>
          </a:p>
        </p:txBody>
      </p:sp>
      <p:sp>
        <p:nvSpPr>
          <p:cNvPr id="7" name="正方形/長方形 6"/>
          <p:cNvSpPr/>
          <p:nvPr/>
        </p:nvSpPr>
        <p:spPr>
          <a:xfrm>
            <a:off x="47199" y="2093438"/>
            <a:ext cx="6766153" cy="2206171"/>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正方形/長方形 9"/>
          <p:cNvSpPr/>
          <p:nvPr/>
        </p:nvSpPr>
        <p:spPr>
          <a:xfrm>
            <a:off x="47199" y="2017485"/>
            <a:ext cx="6766153" cy="174171"/>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正方形/長方形 10"/>
          <p:cNvSpPr/>
          <p:nvPr/>
        </p:nvSpPr>
        <p:spPr>
          <a:xfrm>
            <a:off x="47199" y="4299604"/>
            <a:ext cx="6766153" cy="15965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タイトル 7"/>
          <p:cNvSpPr>
            <a:spLocks noGrp="1"/>
          </p:cNvSpPr>
          <p:nvPr>
            <p:ph type="ctrTitle"/>
          </p:nvPr>
        </p:nvSpPr>
        <p:spPr>
          <a:xfrm>
            <a:off x="342900" y="2175233"/>
            <a:ext cx="6172200" cy="2123369"/>
          </a:xfrm>
        </p:spPr>
        <p:txBody>
          <a:bodyPr anchor="ctr"/>
          <a:lstStyle>
            <a:lvl1pPr algn="ctr">
              <a:defRPr lang="en-US" dirty="0">
                <a:solidFill>
                  <a:srgbClr val="FFFFFF"/>
                </a:solidFill>
              </a:defRPr>
            </a:lvl1pPr>
          </a:lstStyle>
          <a:p>
            <a:r>
              <a:rPr kumimoji="0" lang="ja-JP" altLang="en-US" smtClean="0"/>
              <a:t>マスタ タイトルの書式設定</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2DABADF9-D784-4C1A-8C6A-5CF2241CFB0D}" type="datetimeFigureOut">
              <a:rPr kumimoji="1" lang="ja-JP" altLang="en-US" smtClean="0"/>
              <a:pPr/>
              <a:t>2015/3/9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BEDEF63-F1E9-4CA4-B240-E9AC1EAB1F08}" type="slidenum">
              <a:rPr kumimoji="1" lang="ja-JP" altLang="en-US" smtClean="0"/>
              <a:pPr/>
              <a:t>&lt;#&gt;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4"/>
            <a:ext cx="1508760" cy="8452203"/>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685800" y="396703"/>
            <a:ext cx="4171950" cy="8452203"/>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2DABADF9-D784-4C1A-8C6A-5CF2241CFB0D}" type="datetimeFigureOut">
              <a:rPr kumimoji="1" lang="ja-JP" altLang="en-US" smtClean="0"/>
              <a:pPr/>
              <a:t>2015/3/9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BEDEF63-F1E9-4CA4-B240-E9AC1EAB1F08}" type="slidenum">
              <a:rPr kumimoji="1" lang="ja-JP" altLang="en-US" smtClean="0"/>
              <a:pPr/>
              <a:t>&lt;#&gt;</a:t>
            </a:fld>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2FA02524-1004-4FEB-A369-797D905B0618}" type="datetimeFigureOut">
              <a:rPr kumimoji="1" lang="ja-JP" altLang="en-US" smtClean="0"/>
              <a:pPr/>
              <a:t>2015/3/9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FA0628FB-7D0F-4B50-B75F-199A791D5D4E}" type="slidenum">
              <a:rPr kumimoji="1" lang="ja-JP" altLang="en-US" smtClean="0"/>
              <a:pPr/>
              <a:t>&lt;#&gt;</a:t>
            </a:fld>
            <a:endParaRPr kumimoji="1" lang="ja-JP" altLang="en-US" dirty="0"/>
          </a:p>
        </p:txBody>
      </p:sp>
      <p:sp>
        <p:nvSpPr>
          <p:cNvPr id="8" name="コンテンツ プレースホルダ 7"/>
          <p:cNvSpPr>
            <a:spLocks noGrp="1"/>
          </p:cNvSpPr>
          <p:nvPr>
            <p:ph sz="quarter" idx="1"/>
          </p:nvPr>
        </p:nvSpPr>
        <p:spPr>
          <a:xfrm>
            <a:off x="685800" y="2091267"/>
            <a:ext cx="5829300" cy="6604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11" name="正方形/長方形 10"/>
          <p:cNvSpPr/>
          <p:nvPr/>
        </p:nvSpPr>
        <p:spPr>
          <a:xfrm>
            <a:off x="0" y="0"/>
            <a:ext cx="6858000" cy="9906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角丸四角形 9"/>
          <p:cNvSpPr/>
          <p:nvPr/>
        </p:nvSpPr>
        <p:spPr>
          <a:xfrm>
            <a:off x="48985" y="100758"/>
            <a:ext cx="6760029" cy="96665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a:off x="541735" y="1375834"/>
            <a:ext cx="5829300" cy="1967442"/>
          </a:xfrm>
        </p:spPr>
        <p:txBody>
          <a:bodyPr anchor="b" anchorCtr="0"/>
          <a:lstStyle>
            <a:lvl1pPr algn="l">
              <a:buNone/>
              <a:defRPr sz="4000" b="0" cap="none"/>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541735" y="3680355"/>
            <a:ext cx="5829300" cy="1933045"/>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2FA02524-1004-4FEB-A369-797D905B0618}" type="datetimeFigureOut">
              <a:rPr kumimoji="1" lang="ja-JP" altLang="en-US" smtClean="0"/>
              <a:pPr/>
              <a:t>2015/3/9</a:t>
            </a:fld>
            <a:endParaRPr kumimoji="1" lang="ja-JP" altLang="en-US" dirty="0"/>
          </a:p>
        </p:txBody>
      </p:sp>
      <p:sp>
        <p:nvSpPr>
          <p:cNvPr id="5" name="フッター プレースホルダ 4"/>
          <p:cNvSpPr>
            <a:spLocks noGrp="1"/>
          </p:cNvSpPr>
          <p:nvPr>
            <p:ph type="ftr" sz="quarter" idx="11"/>
          </p:nvPr>
        </p:nvSpPr>
        <p:spPr>
          <a:xfrm>
            <a:off x="600075" y="8915400"/>
            <a:ext cx="3000375" cy="660400"/>
          </a:xfrm>
        </p:spPr>
        <p:txBody>
          <a:bodyPr/>
          <a:lstStyle/>
          <a:p>
            <a:endParaRPr kumimoji="1" lang="ja-JP" altLang="en-US" dirty="0"/>
          </a:p>
        </p:txBody>
      </p:sp>
      <p:sp>
        <p:nvSpPr>
          <p:cNvPr id="7" name="正方形/長方形 6"/>
          <p:cNvSpPr/>
          <p:nvPr/>
        </p:nvSpPr>
        <p:spPr>
          <a:xfrm flipV="1">
            <a:off x="52060" y="3433199"/>
            <a:ext cx="6760136" cy="13208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正方形/長方形 7"/>
          <p:cNvSpPr/>
          <p:nvPr/>
        </p:nvSpPr>
        <p:spPr>
          <a:xfrm>
            <a:off x="51860" y="3382131"/>
            <a:ext cx="6760336" cy="6603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正方形/長方形 8"/>
          <p:cNvSpPr/>
          <p:nvPr/>
        </p:nvSpPr>
        <p:spPr>
          <a:xfrm>
            <a:off x="51230" y="3566160"/>
            <a:ext cx="6760966" cy="6604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スライド番号プレースホルダ 5"/>
          <p:cNvSpPr>
            <a:spLocks noGrp="1"/>
          </p:cNvSpPr>
          <p:nvPr>
            <p:ph type="sldNum" sz="quarter" idx="12"/>
          </p:nvPr>
        </p:nvSpPr>
        <p:spPr>
          <a:xfrm>
            <a:off x="109728" y="8968232"/>
            <a:ext cx="342900" cy="660400"/>
          </a:xfrm>
        </p:spPr>
        <p:txBody>
          <a:bodyPr/>
          <a:lstStyle/>
          <a:p>
            <a:fld id="{FA0628FB-7D0F-4B50-B75F-199A791D5D4E}" type="slidenum">
              <a:rPr kumimoji="1" lang="ja-JP" altLang="en-US" smtClean="0"/>
              <a:pPr/>
              <a:t>&lt;#&gt;</a:t>
            </a:fld>
            <a:endParaRPr kumimoji="1" lang="ja-JP"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2FA02524-1004-4FEB-A369-797D905B0618}" type="datetimeFigureOut">
              <a:rPr kumimoji="1" lang="ja-JP" altLang="en-US" smtClean="0"/>
              <a:pPr/>
              <a:t>2015/3/9</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FA0628FB-7D0F-4B50-B75F-199A791D5D4E}" type="slidenum">
              <a:rPr kumimoji="1" lang="ja-JP" altLang="en-US" smtClean="0"/>
              <a:pPr/>
              <a:t>&lt;#&gt;</a:t>
            </a:fld>
            <a:endParaRPr kumimoji="1" lang="ja-JP" altLang="en-US" dirty="0"/>
          </a:p>
        </p:txBody>
      </p:sp>
      <p:sp>
        <p:nvSpPr>
          <p:cNvPr id="9" name="コンテンツ プレースホルダ 8"/>
          <p:cNvSpPr>
            <a:spLocks noGrp="1"/>
          </p:cNvSpPr>
          <p:nvPr>
            <p:ph sz="quarter" idx="1"/>
          </p:nvPr>
        </p:nvSpPr>
        <p:spPr>
          <a:xfrm>
            <a:off x="685800" y="2091267"/>
            <a:ext cx="2811780" cy="6604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3700463" y="2091267"/>
            <a:ext cx="2811780" cy="6604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394406"/>
            <a:ext cx="5829300" cy="1651000"/>
          </a:xfrm>
        </p:spPr>
        <p:txBody>
          <a:bodyPr anchor="b" anchorCtr="0"/>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685800" y="2091267"/>
            <a:ext cx="2800350" cy="1100667"/>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3714750" y="2091267"/>
            <a:ext cx="2800350" cy="1100667"/>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fld id="{2FA02524-1004-4FEB-A369-797D905B0618}" type="datetimeFigureOut">
              <a:rPr kumimoji="1" lang="ja-JP" altLang="en-US" smtClean="0"/>
              <a:pPr/>
              <a:t>2015/3/9</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FA0628FB-7D0F-4B50-B75F-199A791D5D4E}" type="slidenum">
              <a:rPr kumimoji="1" lang="ja-JP" altLang="en-US" smtClean="0"/>
              <a:pPr/>
              <a:t>&lt;#&gt;</a:t>
            </a:fld>
            <a:endParaRPr kumimoji="1" lang="ja-JP" altLang="en-US" dirty="0"/>
          </a:p>
        </p:txBody>
      </p:sp>
      <p:sp>
        <p:nvSpPr>
          <p:cNvPr id="11" name="コンテンツ プレースホルダ 10"/>
          <p:cNvSpPr>
            <a:spLocks noGrp="1"/>
          </p:cNvSpPr>
          <p:nvPr>
            <p:ph sz="half" idx="2"/>
          </p:nvPr>
        </p:nvSpPr>
        <p:spPr>
          <a:xfrm>
            <a:off x="685800" y="3246967"/>
            <a:ext cx="2800350" cy="56134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half" idx="4"/>
          </p:nvPr>
        </p:nvSpPr>
        <p:spPr>
          <a:xfrm>
            <a:off x="3714750" y="3246967"/>
            <a:ext cx="2800350" cy="56134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2FA02524-1004-4FEB-A369-797D905B0618}" type="datetimeFigureOut">
              <a:rPr kumimoji="1" lang="ja-JP" altLang="en-US" smtClean="0"/>
              <a:pPr/>
              <a:t>2015/3/9</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FA0628FB-7D0F-4B50-B75F-199A791D5D4E}" type="slidenum">
              <a:rPr kumimoji="1" lang="ja-JP" altLang="en-US" smtClean="0"/>
              <a:pPr/>
              <a:t>&lt;#&gt;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FA02524-1004-4FEB-A369-797D905B0618}" type="datetimeFigureOut">
              <a:rPr kumimoji="1" lang="ja-JP" altLang="en-US" smtClean="0"/>
              <a:pPr/>
              <a:t>2015/3/9</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FA0628FB-7D0F-4B50-B75F-199A791D5D4E}" type="slidenum">
              <a:rPr kumimoji="1" lang="ja-JP" altLang="en-US" smtClean="0"/>
              <a:pPr/>
              <a:t>&lt;#&gt;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正方形/長方形 7"/>
          <p:cNvSpPr/>
          <p:nvPr/>
        </p:nvSpPr>
        <p:spPr>
          <a:xfrm>
            <a:off x="0" y="0"/>
            <a:ext cx="6858000" cy="9906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角丸四角形 8"/>
          <p:cNvSpPr/>
          <p:nvPr/>
        </p:nvSpPr>
        <p:spPr>
          <a:xfrm>
            <a:off x="48006" y="100757"/>
            <a:ext cx="6760029" cy="9668256"/>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a:off x="685800" y="394406"/>
            <a:ext cx="5829300" cy="1651000"/>
          </a:xfrm>
        </p:spPr>
        <p:txBody>
          <a:bodyPr anchor="b" anchorCtr="0"/>
          <a:lstStyle>
            <a:lvl1pPr algn="l">
              <a:buNone/>
              <a:defRPr sz="4000" b="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5800" y="2311400"/>
            <a:ext cx="1428750" cy="6493933"/>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2DABADF9-D784-4C1A-8C6A-5CF2241CFB0D}" type="datetimeFigureOut">
              <a:rPr kumimoji="1" lang="ja-JP" altLang="en-US" smtClean="0"/>
              <a:pPr/>
              <a:t>2015/3/9</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3BEDEF63-F1E9-4CA4-B240-E9AC1EAB1F08}" type="slidenum">
              <a:rPr kumimoji="1" lang="ja-JP" altLang="en-US" smtClean="0"/>
              <a:pPr/>
              <a:t>&lt;#&gt;</a:t>
            </a:fld>
            <a:endParaRPr kumimoji="1" lang="ja-JP" altLang="en-US" dirty="0"/>
          </a:p>
        </p:txBody>
      </p:sp>
      <p:sp>
        <p:nvSpPr>
          <p:cNvPr id="11" name="コンテンツ プレースホルダ 10"/>
          <p:cNvSpPr>
            <a:spLocks noGrp="1"/>
          </p:cNvSpPr>
          <p:nvPr>
            <p:ph sz="quarter" idx="1"/>
          </p:nvPr>
        </p:nvSpPr>
        <p:spPr>
          <a:xfrm>
            <a:off x="2228850" y="2311400"/>
            <a:ext cx="4286250" cy="6493933"/>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7078572"/>
            <a:ext cx="5486400" cy="754416"/>
          </a:xfrm>
        </p:spPr>
        <p:txBody>
          <a:bodyPr anchor="ctr">
            <a:noAutofit/>
          </a:bodyPr>
          <a:lstStyle>
            <a:lvl1pPr algn="l">
              <a:buNone/>
              <a:defRPr sz="2800" b="0"/>
            </a:lvl1pPr>
          </a:lstStyle>
          <a:p>
            <a:r>
              <a:rPr kumimoji="0" lang="ja-JP" altLang="en-US" smtClean="0"/>
              <a:t>マスタ タイトルの書式設定</a:t>
            </a:r>
            <a:endParaRPr kumimoji="0" lang="en-US"/>
          </a:p>
        </p:txBody>
      </p:sp>
      <p:sp>
        <p:nvSpPr>
          <p:cNvPr id="4" name="テキスト プレースホルダ 3"/>
          <p:cNvSpPr>
            <a:spLocks noGrp="1"/>
          </p:cNvSpPr>
          <p:nvPr>
            <p:ph type="body" sz="half" idx="2"/>
          </p:nvPr>
        </p:nvSpPr>
        <p:spPr>
          <a:xfrm>
            <a:off x="685800" y="7866192"/>
            <a:ext cx="5486400" cy="9906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2FA02524-1004-4FEB-A369-797D905B0618}" type="datetimeFigureOut">
              <a:rPr kumimoji="1" lang="ja-JP" altLang="en-US" smtClean="0"/>
              <a:pPr/>
              <a:t>2015/3/9</a:t>
            </a:fld>
            <a:endParaRPr kumimoji="1" lang="ja-JP" altLang="en-US" dirty="0"/>
          </a:p>
        </p:txBody>
      </p:sp>
      <p:sp>
        <p:nvSpPr>
          <p:cNvPr id="6" name="フッター プレースホルダ 5"/>
          <p:cNvSpPr>
            <a:spLocks noGrp="1"/>
          </p:cNvSpPr>
          <p:nvPr>
            <p:ph type="ftr" sz="quarter" idx="11"/>
          </p:nvPr>
        </p:nvSpPr>
        <p:spPr>
          <a:xfrm>
            <a:off x="685800" y="8915400"/>
            <a:ext cx="2914650" cy="660400"/>
          </a:xfrm>
        </p:spPr>
        <p:txBody>
          <a:bodyPr/>
          <a:lstStyle/>
          <a:p>
            <a:endParaRPr kumimoji="1" lang="ja-JP" altLang="en-US" dirty="0"/>
          </a:p>
        </p:txBody>
      </p:sp>
      <p:sp>
        <p:nvSpPr>
          <p:cNvPr id="7" name="スライド番号プレースホルダ 6"/>
          <p:cNvSpPr>
            <a:spLocks noGrp="1"/>
          </p:cNvSpPr>
          <p:nvPr>
            <p:ph type="sldNum" sz="quarter" idx="12"/>
          </p:nvPr>
        </p:nvSpPr>
        <p:spPr>
          <a:xfrm>
            <a:off x="109728" y="8968232"/>
            <a:ext cx="342900" cy="660400"/>
          </a:xfrm>
        </p:spPr>
        <p:txBody>
          <a:bodyPr/>
          <a:lstStyle/>
          <a:p>
            <a:fld id="{FA0628FB-7D0F-4B50-B75F-199A791D5D4E}" type="slidenum">
              <a:rPr kumimoji="1" lang="ja-JP" altLang="en-US" smtClean="0"/>
              <a:pPr/>
              <a:t>&lt;#&gt;</a:t>
            </a:fld>
            <a:endParaRPr kumimoji="1" lang="ja-JP" altLang="en-US" dirty="0"/>
          </a:p>
        </p:txBody>
      </p:sp>
      <p:sp>
        <p:nvSpPr>
          <p:cNvPr id="11" name="正方形/長方形 10"/>
          <p:cNvSpPr/>
          <p:nvPr/>
        </p:nvSpPr>
        <p:spPr>
          <a:xfrm flipV="1">
            <a:off x="51230" y="6765135"/>
            <a:ext cx="6755130" cy="13208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正方形/長方形 11"/>
          <p:cNvSpPr/>
          <p:nvPr/>
        </p:nvSpPr>
        <p:spPr>
          <a:xfrm>
            <a:off x="51382" y="6717352"/>
            <a:ext cx="6754979" cy="6603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正方形/長方形 12"/>
          <p:cNvSpPr/>
          <p:nvPr/>
        </p:nvSpPr>
        <p:spPr>
          <a:xfrm>
            <a:off x="51383" y="6894658"/>
            <a:ext cx="6754978" cy="70499"/>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図プレースホルダ 2"/>
          <p:cNvSpPr>
            <a:spLocks noGrp="1"/>
          </p:cNvSpPr>
          <p:nvPr>
            <p:ph type="pic" idx="1"/>
          </p:nvPr>
        </p:nvSpPr>
        <p:spPr>
          <a:xfrm>
            <a:off x="51231" y="96309"/>
            <a:ext cx="6751405" cy="6617758"/>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ja-JP" altLang="en-US" dirty="0" smtClean="0"/>
              <a:t>アイコンをクリックして図を追加</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正方形/長方形 8"/>
          <p:cNvSpPr/>
          <p:nvPr/>
        </p:nvSpPr>
        <p:spPr>
          <a:xfrm>
            <a:off x="0" y="0"/>
            <a:ext cx="6858000" cy="9906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角丸四角形 7"/>
          <p:cNvSpPr/>
          <p:nvPr/>
        </p:nvSpPr>
        <p:spPr>
          <a:xfrm>
            <a:off x="48006" y="100757"/>
            <a:ext cx="6760029" cy="9668256"/>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685800" y="396699"/>
            <a:ext cx="5829300" cy="1651000"/>
          </a:xfrm>
          <a:prstGeom prst="rect">
            <a:avLst/>
          </a:prstGeom>
        </p:spPr>
        <p:txBody>
          <a:bodyPr bIns="91440"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685800" y="2091267"/>
            <a:ext cx="5829300" cy="6604000"/>
          </a:xfrm>
          <a:prstGeom prst="rect">
            <a:avLst/>
          </a:prstGeom>
        </p:spPr>
        <p:txBody>
          <a:bodyPr>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4629150" y="8942917"/>
            <a:ext cx="1857375" cy="687917"/>
          </a:xfrm>
          <a:prstGeom prst="rect">
            <a:avLst/>
          </a:prstGeom>
        </p:spPr>
        <p:txBody>
          <a:bodyPr anchor="ctr" anchorCtr="0"/>
          <a:lstStyle>
            <a:lvl1pPr algn="r" eaLnBrk="1" latinLnBrk="0" hangingPunct="1">
              <a:defRPr kumimoji="0" sz="1400">
                <a:solidFill>
                  <a:schemeClr val="tx2"/>
                </a:solidFill>
              </a:defRPr>
            </a:lvl1pPr>
          </a:lstStyle>
          <a:p>
            <a:fld id="{2DABADF9-D784-4C1A-8C6A-5CF2241CFB0D}" type="datetimeFigureOut">
              <a:rPr kumimoji="1" lang="ja-JP" altLang="en-US" smtClean="0"/>
              <a:pPr/>
              <a:t>2015/3/9</a:t>
            </a:fld>
            <a:endParaRPr kumimoji="1" lang="ja-JP" altLang="en-US" dirty="0"/>
          </a:p>
        </p:txBody>
      </p:sp>
      <p:sp>
        <p:nvSpPr>
          <p:cNvPr id="3" name="フッター プレースホルダ 2"/>
          <p:cNvSpPr>
            <a:spLocks noGrp="1"/>
          </p:cNvSpPr>
          <p:nvPr>
            <p:ph type="ftr" sz="quarter" idx="3"/>
          </p:nvPr>
        </p:nvSpPr>
        <p:spPr>
          <a:xfrm>
            <a:off x="685800" y="8915400"/>
            <a:ext cx="2971800" cy="660400"/>
          </a:xfrm>
          <a:prstGeom prst="rect">
            <a:avLst/>
          </a:prstGeom>
        </p:spPr>
        <p:txBody>
          <a:bodyPr anchor="ctr" anchorCtr="0"/>
          <a:lstStyle>
            <a:lvl1pPr eaLnBrk="1" latinLnBrk="0" hangingPunct="1">
              <a:defRPr kumimoji="0" sz="1400">
                <a:solidFill>
                  <a:schemeClr val="tx2"/>
                </a:solidFill>
              </a:defRPr>
            </a:lvl1pPr>
          </a:lstStyle>
          <a:p>
            <a:endParaRPr kumimoji="1" lang="ja-JP" altLang="en-US" dirty="0"/>
          </a:p>
        </p:txBody>
      </p:sp>
      <p:sp>
        <p:nvSpPr>
          <p:cNvPr id="23" name="スライド番号プレースホルダ 22"/>
          <p:cNvSpPr>
            <a:spLocks noGrp="1"/>
          </p:cNvSpPr>
          <p:nvPr>
            <p:ph type="sldNum" sz="quarter" idx="4"/>
          </p:nvPr>
        </p:nvSpPr>
        <p:spPr>
          <a:xfrm>
            <a:off x="109728" y="8970433"/>
            <a:ext cx="342900" cy="6604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BEDEF63-F1E9-4CA4-B240-E9AC1EAB1F08}" type="slidenum">
              <a:rPr kumimoji="1" lang="ja-JP" altLang="en-US" smtClean="0"/>
              <a:pPr/>
              <a:t>&lt;#&gt;</a:t>
            </a:fld>
            <a:endParaRPr kumimoji="1" lang="ja-JP" altLang="en-US" dirty="0"/>
          </a:p>
        </p:txBody>
      </p:sp>
      <p:sp>
        <p:nvSpPr>
          <p:cNvPr id="10" name="正方形/長方形 9"/>
          <p:cNvSpPr/>
          <p:nvPr userDrawn="1"/>
        </p:nvSpPr>
        <p:spPr>
          <a:xfrm>
            <a:off x="468560" y="0"/>
            <a:ext cx="6389440" cy="1800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正方形/長方形 10"/>
          <p:cNvSpPr/>
          <p:nvPr userDrawn="1"/>
        </p:nvSpPr>
        <p:spPr>
          <a:xfrm>
            <a:off x="0" y="0"/>
            <a:ext cx="360000" cy="1800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正方形/長方形 11"/>
          <p:cNvSpPr/>
          <p:nvPr userDrawn="1"/>
        </p:nvSpPr>
        <p:spPr>
          <a:xfrm>
            <a:off x="468560" y="1800200"/>
            <a:ext cx="6389440" cy="72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正方形/長方形 14"/>
          <p:cNvSpPr/>
          <p:nvPr userDrawn="1"/>
        </p:nvSpPr>
        <p:spPr>
          <a:xfrm>
            <a:off x="0" y="1800200"/>
            <a:ext cx="360000" cy="72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6" name="グループ化 29"/>
          <p:cNvGrpSpPr/>
          <p:nvPr userDrawn="1"/>
        </p:nvGrpSpPr>
        <p:grpSpPr>
          <a:xfrm rot="16200000" flipV="1">
            <a:off x="4567676" y="-130324"/>
            <a:ext cx="2160000" cy="2420648"/>
            <a:chOff x="6984000" y="1628800"/>
            <a:chExt cx="2160000" cy="2420648"/>
          </a:xfrm>
        </p:grpSpPr>
        <p:sp>
          <p:nvSpPr>
            <p:cNvPr id="17" name="斜め縞 16"/>
            <p:cNvSpPr/>
            <p:nvPr userDrawn="1"/>
          </p:nvSpPr>
          <p:spPr>
            <a:xfrm rot="10800000">
              <a:off x="6984000" y="1628800"/>
              <a:ext cx="2160000" cy="2160000"/>
            </a:xfrm>
            <a:prstGeom prst="diagStripe">
              <a:avLst>
                <a:gd name="adj" fmla="val 935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8" name="斜め縞 17"/>
            <p:cNvSpPr/>
            <p:nvPr userDrawn="1"/>
          </p:nvSpPr>
          <p:spPr>
            <a:xfrm rot="10800000">
              <a:off x="6984000" y="1889448"/>
              <a:ext cx="2160000" cy="2160000"/>
            </a:xfrm>
            <a:prstGeom prst="diagStripe">
              <a:avLst>
                <a:gd name="adj" fmla="val 935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sp>
        <p:nvSpPr>
          <p:cNvPr id="19" name="正方形/長方形 18"/>
          <p:cNvSpPr/>
          <p:nvPr userDrawn="1"/>
        </p:nvSpPr>
        <p:spPr>
          <a:xfrm>
            <a:off x="0" y="9546000"/>
            <a:ext cx="6858000" cy="360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20" name="グループ化 23"/>
          <p:cNvGrpSpPr/>
          <p:nvPr userDrawn="1"/>
        </p:nvGrpSpPr>
        <p:grpSpPr>
          <a:xfrm rot="16200000" flipH="1">
            <a:off x="4567676" y="7615676"/>
            <a:ext cx="2160000" cy="2420648"/>
            <a:chOff x="6984000" y="1628800"/>
            <a:chExt cx="2160000" cy="2420648"/>
          </a:xfrm>
        </p:grpSpPr>
        <p:sp>
          <p:nvSpPr>
            <p:cNvPr id="21" name="斜め縞 20"/>
            <p:cNvSpPr/>
            <p:nvPr userDrawn="1"/>
          </p:nvSpPr>
          <p:spPr>
            <a:xfrm rot="10800000">
              <a:off x="6984000" y="1628800"/>
              <a:ext cx="2160000" cy="2160000"/>
            </a:xfrm>
            <a:prstGeom prst="diagStripe">
              <a:avLst>
                <a:gd name="adj" fmla="val 935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4" name="斜め縞 23"/>
            <p:cNvSpPr/>
            <p:nvPr userDrawn="1"/>
          </p:nvSpPr>
          <p:spPr>
            <a:xfrm rot="10800000">
              <a:off x="6984000" y="1889448"/>
              <a:ext cx="2160000" cy="2160000"/>
            </a:xfrm>
            <a:prstGeom prst="diagStripe">
              <a:avLst>
                <a:gd name="adj" fmla="val 935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95338" y="272480"/>
            <a:ext cx="4743606" cy="661720"/>
          </a:xfrm>
          <a:prstGeom prst="rect">
            <a:avLst/>
          </a:prstGeom>
          <a:noFill/>
        </p:spPr>
        <p:txBody>
          <a:bodyPr wrap="none" rtlCol="0">
            <a:spAutoFit/>
          </a:bodyPr>
          <a:lstStyle/>
          <a:p>
            <a:r>
              <a:rPr kumimoji="1" lang="ja-JP" altLang="en-US" sz="3700" dirty="0" smtClean="0">
                <a:solidFill>
                  <a:schemeClr val="bg1"/>
                </a:solidFill>
                <a:latin typeface="HGP創英角ｺﾞｼｯｸUB" pitchFamily="50" charset="-128"/>
                <a:ea typeface="HGP創英角ｺﾞｼｯｸUB" pitchFamily="50" charset="-128"/>
              </a:rPr>
              <a:t>ビジネススキルアップ塾</a:t>
            </a:r>
            <a:endParaRPr kumimoji="1" lang="ja-JP" altLang="en-US" sz="3700" dirty="0">
              <a:solidFill>
                <a:schemeClr val="bg1"/>
              </a:solidFill>
              <a:latin typeface="HGP創英角ｺﾞｼｯｸUB" pitchFamily="50" charset="-128"/>
              <a:ea typeface="HGP創英角ｺﾞｼｯｸUB" pitchFamily="50" charset="-128"/>
            </a:endParaRPr>
          </a:p>
        </p:txBody>
      </p:sp>
      <p:sp>
        <p:nvSpPr>
          <p:cNvPr id="3" name="テキスト ボックス 2"/>
          <p:cNvSpPr txBox="1"/>
          <p:nvPr/>
        </p:nvSpPr>
        <p:spPr>
          <a:xfrm>
            <a:off x="495338" y="918811"/>
            <a:ext cx="4187365" cy="523220"/>
          </a:xfrm>
          <a:prstGeom prst="rect">
            <a:avLst/>
          </a:prstGeom>
          <a:noFill/>
        </p:spPr>
        <p:txBody>
          <a:bodyPr wrap="none" rtlCol="0">
            <a:spAutoFit/>
          </a:bodyPr>
          <a:lstStyle/>
          <a:p>
            <a:r>
              <a:rPr lang="ja-JP" altLang="en-US" sz="2800" dirty="0" smtClean="0">
                <a:solidFill>
                  <a:schemeClr val="accent5">
                    <a:lumMod val="20000"/>
                    <a:lumOff val="80000"/>
                  </a:schemeClr>
                </a:solidFill>
                <a:latin typeface="HGP創英角ｺﾞｼｯｸUB" pitchFamily="50" charset="-128"/>
                <a:ea typeface="HGP創英角ｺﾞｼｯｸUB" pitchFamily="50" charset="-128"/>
              </a:rPr>
              <a:t>～参加型で楽しく</a:t>
            </a:r>
            <a:r>
              <a:rPr lang="ja-JP" altLang="en-US" sz="2800" dirty="0" smtClean="0">
                <a:solidFill>
                  <a:schemeClr val="accent5">
                    <a:lumMod val="20000"/>
                    <a:lumOff val="80000"/>
                  </a:schemeClr>
                </a:solidFill>
                <a:latin typeface="HGP創英角ｺﾞｼｯｸUB" pitchFamily="50" charset="-128"/>
                <a:ea typeface="HGP創英角ｺﾞｼｯｸUB" pitchFamily="50" charset="-128"/>
              </a:rPr>
              <a:t>学</a:t>
            </a:r>
            <a:r>
              <a:rPr lang="ja-JP" altLang="en-US" sz="2800" dirty="0" smtClean="0">
                <a:solidFill>
                  <a:schemeClr val="accent5">
                    <a:lumMod val="20000"/>
                    <a:lumOff val="80000"/>
                  </a:schemeClr>
                </a:solidFill>
                <a:latin typeface="HGP創英角ｺﾞｼｯｸUB" pitchFamily="50" charset="-128"/>
                <a:ea typeface="HGP創英角ｺﾞｼｯｸUB" pitchFamily="50" charset="-128"/>
              </a:rPr>
              <a:t>べる</a:t>
            </a:r>
            <a:r>
              <a:rPr lang="ja-JP" altLang="en-US" sz="2800" dirty="0" smtClean="0">
                <a:solidFill>
                  <a:schemeClr val="accent5">
                    <a:lumMod val="20000"/>
                    <a:lumOff val="80000"/>
                  </a:schemeClr>
                </a:solidFill>
                <a:latin typeface="HGP創英角ｺﾞｼｯｸUB" pitchFamily="50" charset="-128"/>
                <a:ea typeface="HGP創英角ｺﾞｼｯｸUB" pitchFamily="50" charset="-128"/>
              </a:rPr>
              <a:t>～</a:t>
            </a:r>
            <a:endParaRPr kumimoji="1" lang="ja-JP" altLang="en-US" sz="2800" dirty="0">
              <a:solidFill>
                <a:schemeClr val="accent5">
                  <a:lumMod val="20000"/>
                  <a:lumOff val="80000"/>
                </a:schemeClr>
              </a:solidFill>
              <a:latin typeface="HGP創英角ｺﾞｼｯｸUB" pitchFamily="50" charset="-128"/>
              <a:ea typeface="HGP創英角ｺﾞｼｯｸUB" pitchFamily="50" charset="-128"/>
            </a:endParaRPr>
          </a:p>
        </p:txBody>
      </p:sp>
      <p:sp>
        <p:nvSpPr>
          <p:cNvPr id="4" name="正方形/長方形 3"/>
          <p:cNvSpPr/>
          <p:nvPr/>
        </p:nvSpPr>
        <p:spPr>
          <a:xfrm>
            <a:off x="188640" y="1991460"/>
            <a:ext cx="6480720" cy="130535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500" dirty="0" smtClean="0">
                <a:solidFill>
                  <a:schemeClr val="bg1"/>
                </a:solidFill>
                <a:latin typeface="Impact" pitchFamily="34" charset="0"/>
              </a:rPr>
              <a:t>INSIGHT</a:t>
            </a:r>
            <a:endParaRPr kumimoji="1" lang="ja-JP" altLang="en-US" sz="11500" dirty="0">
              <a:solidFill>
                <a:schemeClr val="bg1"/>
              </a:solidFill>
              <a:latin typeface="Impact" pitchFamily="34" charset="0"/>
            </a:endParaRPr>
          </a:p>
        </p:txBody>
      </p:sp>
      <p:sp>
        <p:nvSpPr>
          <p:cNvPr id="5" name="正方形/長方形 4"/>
          <p:cNvSpPr/>
          <p:nvPr/>
        </p:nvSpPr>
        <p:spPr>
          <a:xfrm>
            <a:off x="260648" y="2000672"/>
            <a:ext cx="6408712" cy="1169551"/>
          </a:xfrm>
          <a:prstGeom prst="rect">
            <a:avLst/>
          </a:prstGeom>
        </p:spPr>
        <p:txBody>
          <a:bodyPr wrap="square">
            <a:spAutoFit/>
          </a:bodyPr>
          <a:lstStyle/>
          <a:p>
            <a:r>
              <a:rPr lang="ja-JP" altLang="en-US" sz="1400" b="1" dirty="0" smtClean="0">
                <a:latin typeface="HGPｺﾞｼｯｸM" pitchFamily="50" charset="-128"/>
                <a:ea typeface="HGPｺﾞｼｯｸM" pitchFamily="50" charset="-128"/>
              </a:rPr>
              <a:t>第１回　　～リーダーシップ～</a:t>
            </a:r>
            <a:endParaRPr lang="en-US" altLang="ja-JP" sz="1400" b="1" dirty="0" smtClean="0">
              <a:latin typeface="HGPｺﾞｼｯｸM" pitchFamily="50" charset="-128"/>
              <a:ea typeface="HGPｺﾞｼｯｸM" pitchFamily="50" charset="-128"/>
            </a:endParaRPr>
          </a:p>
          <a:p>
            <a:r>
              <a:rPr lang="en-US" altLang="ja-JP" sz="1400" b="1" dirty="0" smtClean="0">
                <a:latin typeface="HGPｺﾞｼｯｸM" pitchFamily="50" charset="-128"/>
                <a:ea typeface="HGPｺﾞｼｯｸM" pitchFamily="50" charset="-128"/>
              </a:rPr>
              <a:t>『</a:t>
            </a:r>
            <a:r>
              <a:rPr lang="ja-JP" altLang="en-US" sz="1400" b="1" dirty="0" smtClean="0">
                <a:latin typeface="HGPｺﾞｼｯｸM" pitchFamily="50" charset="-128"/>
                <a:ea typeface="HGPｺﾞｼｯｸM" pitchFamily="50" charset="-128"/>
              </a:rPr>
              <a:t>言い出しっぺが損をする</a:t>
            </a:r>
            <a:r>
              <a:rPr lang="en-US" altLang="ja-JP" sz="1400" b="1" dirty="0" smtClean="0">
                <a:latin typeface="HGPｺﾞｼｯｸM" pitchFamily="50" charset="-128"/>
                <a:ea typeface="HGPｺﾞｼｯｸM" pitchFamily="50" charset="-128"/>
              </a:rPr>
              <a:t>』</a:t>
            </a:r>
            <a:r>
              <a:rPr lang="ja-JP" altLang="en-US" sz="1400" b="1" dirty="0" smtClean="0">
                <a:latin typeface="HGPｺﾞｼｯｸM" pitchFamily="50" charset="-128"/>
                <a:ea typeface="HGPｺﾞｼｯｸM" pitchFamily="50" charset="-128"/>
              </a:rPr>
              <a:t>というような組織が多いのが実情ですが、本セミナーでは、どんどん言い出しっぺになりリーダーシップを発揮する能力を塾生に問うていきます。先が見えない、状況がよくわからない中で、何を？どう？行動するのか。そして、行動できたのか。先見性、人を巻き込む力、分析力などの本質に実体験で迫ります。</a:t>
            </a:r>
            <a:endParaRPr lang="ja-JP" altLang="en-US" sz="1400" b="1" dirty="0">
              <a:latin typeface="HGPｺﾞｼｯｸM" pitchFamily="50" charset="-128"/>
              <a:ea typeface="HGPｺﾞｼｯｸM" pitchFamily="50" charset="-128"/>
            </a:endParaRPr>
          </a:p>
        </p:txBody>
      </p:sp>
      <p:sp>
        <p:nvSpPr>
          <p:cNvPr id="6" name="テキスト ボックス 5"/>
          <p:cNvSpPr txBox="1"/>
          <p:nvPr/>
        </p:nvSpPr>
        <p:spPr>
          <a:xfrm>
            <a:off x="1268760" y="3429632"/>
            <a:ext cx="3711272" cy="523220"/>
          </a:xfrm>
          <a:prstGeom prst="rect">
            <a:avLst/>
          </a:prstGeom>
        </p:spPr>
        <p:txBody>
          <a:bodyPr wrap="none">
            <a:spAutoFit/>
          </a:bodyPr>
          <a:lstStyle>
            <a:defPPr>
              <a:defRPr lang="ja-JP"/>
            </a:defPPr>
            <a:lvl1pPr marL="285750" indent="-285750">
              <a:buClr>
                <a:schemeClr val="accent1">
                  <a:lumMod val="75000"/>
                </a:schemeClr>
              </a:buClr>
              <a:buFont typeface="Wingdings" pitchFamily="2" charset="2"/>
              <a:buChar char="n"/>
              <a:defRPr sz="1600">
                <a:latin typeface="HGP創英角ｺﾞｼｯｸUB" pitchFamily="50" charset="-128"/>
                <a:ea typeface="HGP創英角ｺﾞｼｯｸUB" pitchFamily="50" charset="-128"/>
              </a:defRPr>
            </a:lvl1pPr>
          </a:lstStyle>
          <a:p>
            <a:r>
              <a:rPr lang="en-US" altLang="ja-JP" sz="1400" dirty="0" smtClean="0"/>
              <a:t>201</a:t>
            </a:r>
            <a:r>
              <a:rPr lang="ja-JP" altLang="en-US" sz="1400" dirty="0" smtClean="0"/>
              <a:t>５年４月～</a:t>
            </a:r>
            <a:r>
              <a:rPr lang="en-US" altLang="ja-JP" sz="1400" dirty="0" smtClean="0"/>
              <a:t>2016</a:t>
            </a:r>
            <a:r>
              <a:rPr lang="ja-JP" altLang="en-US" sz="1400" dirty="0" smtClean="0"/>
              <a:t>年３月</a:t>
            </a:r>
            <a:r>
              <a:rPr lang="ja-JP" altLang="en-US" sz="1400" dirty="0"/>
              <a:t>　</a:t>
            </a:r>
            <a:r>
              <a:rPr lang="ja-JP" altLang="en-US" sz="1400" dirty="0" smtClean="0"/>
              <a:t>（毎月１日間）</a:t>
            </a:r>
            <a:endParaRPr lang="en-US" altLang="ja-JP" sz="1400" dirty="0" smtClean="0"/>
          </a:p>
          <a:p>
            <a:r>
              <a:rPr lang="ja-JP" altLang="en-US" sz="1400" dirty="0" smtClean="0"/>
              <a:t>第１回目　４月９日　１３：３０～１６：３０</a:t>
            </a:r>
            <a:endParaRPr lang="ja-JP" altLang="en-US" sz="1400" dirty="0"/>
          </a:p>
        </p:txBody>
      </p:sp>
      <p:sp>
        <p:nvSpPr>
          <p:cNvPr id="7" name="テキスト ボックス 6"/>
          <p:cNvSpPr txBox="1"/>
          <p:nvPr/>
        </p:nvSpPr>
        <p:spPr>
          <a:xfrm>
            <a:off x="1268760" y="5025008"/>
            <a:ext cx="5328592" cy="738664"/>
          </a:xfrm>
          <a:prstGeom prst="rect">
            <a:avLst/>
          </a:prstGeom>
        </p:spPr>
        <p:txBody>
          <a:bodyPr wrap="square">
            <a:spAutoFit/>
          </a:bodyPr>
          <a:lstStyle>
            <a:defPPr>
              <a:defRPr lang="ja-JP"/>
            </a:defPPr>
            <a:lvl1pPr marL="285750" indent="-285750">
              <a:buClr>
                <a:schemeClr val="accent1">
                  <a:lumMod val="75000"/>
                </a:schemeClr>
              </a:buClr>
              <a:buFont typeface="Wingdings" pitchFamily="2" charset="2"/>
              <a:buChar char="n"/>
              <a:defRPr sz="1600">
                <a:latin typeface="HGP創英角ｺﾞｼｯｸUB" pitchFamily="50" charset="-128"/>
                <a:ea typeface="HGP創英角ｺﾞｼｯｸUB" pitchFamily="50" charset="-128"/>
              </a:defRPr>
            </a:lvl1pPr>
          </a:lstStyle>
          <a:p>
            <a:r>
              <a:rPr lang="ja-JP" altLang="en-US" sz="1400" dirty="0" smtClean="0"/>
              <a:t>卸町会館　第一会議室</a:t>
            </a:r>
            <a:endParaRPr lang="en-US" altLang="ja-JP" sz="1400" dirty="0" smtClean="0"/>
          </a:p>
          <a:p>
            <a:pPr>
              <a:buNone/>
            </a:pPr>
            <a:r>
              <a:rPr lang="ja-JP" altLang="en-US" sz="1400" dirty="0" smtClean="0"/>
              <a:t>　　 仙台市若林区卸町</a:t>
            </a:r>
            <a:r>
              <a:rPr lang="en-US" altLang="ja-JP" sz="1400" dirty="0" smtClean="0"/>
              <a:t>2-15-2</a:t>
            </a:r>
            <a:r>
              <a:rPr lang="ja-JP" altLang="en-US" sz="1400" dirty="0" smtClean="0"/>
              <a:t>　卸町会館</a:t>
            </a:r>
            <a:r>
              <a:rPr lang="en-US" altLang="ja-JP" sz="1400" dirty="0" smtClean="0"/>
              <a:t>2</a:t>
            </a:r>
            <a:r>
              <a:rPr lang="ja-JP" altLang="en-US" sz="1400" dirty="0" smtClean="0"/>
              <a:t>階</a:t>
            </a:r>
            <a:endParaRPr lang="en-US" altLang="ja-JP" sz="1400" dirty="0" smtClean="0"/>
          </a:p>
          <a:p>
            <a:pPr>
              <a:buNone/>
            </a:pPr>
            <a:r>
              <a:rPr lang="ja-JP" altLang="en-US" sz="1400" dirty="0" smtClean="0"/>
              <a:t>　　 仙台駅からバスで</a:t>
            </a:r>
            <a:r>
              <a:rPr lang="en-US" altLang="ja-JP" sz="1400" dirty="0" smtClean="0"/>
              <a:t>10</a:t>
            </a:r>
            <a:r>
              <a:rPr lang="ja-JP" altLang="en-US" sz="1400" dirty="0" smtClean="0"/>
              <a:t>分（卸町会館前）　　駐車場有</a:t>
            </a:r>
            <a:endParaRPr lang="en-US" altLang="ja-JP" sz="1400" dirty="0" smtClean="0"/>
          </a:p>
        </p:txBody>
      </p:sp>
      <p:cxnSp>
        <p:nvCxnSpPr>
          <p:cNvPr id="10" name="直線コネクタ 9"/>
          <p:cNvCxnSpPr/>
          <p:nvPr/>
        </p:nvCxnSpPr>
        <p:spPr>
          <a:xfrm>
            <a:off x="198984" y="3419904"/>
            <a:ext cx="5174232" cy="0"/>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98984" y="3944888"/>
            <a:ext cx="5174232" cy="0"/>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188640" y="3958616"/>
            <a:ext cx="1080000" cy="360000"/>
          </a:xfrm>
          <a:prstGeom prst="rect">
            <a:avLst/>
          </a:prstGeom>
          <a:solidFill>
            <a:schemeClr val="accent1"/>
          </a:solidFill>
          <a:effectLst>
            <a:outerShdw blurRad="50800" dist="38100" dir="2700000" algn="tl" rotWithShape="0">
              <a:prstClr val="black">
                <a:alpha val="40000"/>
              </a:prstClr>
            </a:outerShdw>
          </a:effectLst>
        </p:spPr>
        <p:txBody>
          <a:bodyPr wrap="none" rtlCol="0" anchor="ctr" anchorCtr="0">
            <a:noAutofit/>
          </a:bodyPr>
          <a:lstStyle/>
          <a:p>
            <a:pPr algn="ctr"/>
            <a:r>
              <a:rPr lang="ja-JP" altLang="en-US" sz="1600" dirty="0" smtClean="0">
                <a:solidFill>
                  <a:schemeClr val="bg1"/>
                </a:solidFill>
                <a:latin typeface="HGP創英角ｺﾞｼｯｸUB" pitchFamily="50" charset="-128"/>
                <a:ea typeface="HGP創英角ｺﾞｼｯｸUB" pitchFamily="50" charset="-128"/>
              </a:rPr>
              <a:t>費　用</a:t>
            </a:r>
            <a:endParaRPr lang="ja-JP" altLang="en-US" sz="1600" dirty="0">
              <a:solidFill>
                <a:schemeClr val="bg1"/>
              </a:solidFill>
              <a:latin typeface="HGP創英角ｺﾞｼｯｸUB" pitchFamily="50" charset="-128"/>
              <a:ea typeface="HGP創英角ｺﾞｼｯｸUB" pitchFamily="50" charset="-128"/>
            </a:endParaRPr>
          </a:p>
        </p:txBody>
      </p:sp>
      <p:sp>
        <p:nvSpPr>
          <p:cNvPr id="17" name="正方形/長方形 16"/>
          <p:cNvSpPr/>
          <p:nvPr/>
        </p:nvSpPr>
        <p:spPr>
          <a:xfrm>
            <a:off x="188640" y="3429196"/>
            <a:ext cx="1080000" cy="360000"/>
          </a:xfrm>
          <a:prstGeom prst="rect">
            <a:avLst/>
          </a:prstGeom>
          <a:solidFill>
            <a:schemeClr val="accent1"/>
          </a:solidFill>
          <a:effectLst>
            <a:outerShdw blurRad="50800" dist="38100" dir="2700000" algn="tl" rotWithShape="0">
              <a:prstClr val="black">
                <a:alpha val="40000"/>
              </a:prstClr>
            </a:outerShdw>
          </a:effectLst>
        </p:spPr>
        <p:txBody>
          <a:bodyPr wrap="none" rtlCol="0" anchor="ctr" anchorCtr="0">
            <a:noAutofit/>
          </a:bodyPr>
          <a:lstStyle/>
          <a:p>
            <a:pPr algn="ctr"/>
            <a:r>
              <a:rPr lang="ja-JP" altLang="en-US" sz="1600" dirty="0" smtClean="0">
                <a:solidFill>
                  <a:schemeClr val="bg1"/>
                </a:solidFill>
                <a:latin typeface="HGP創英角ｺﾞｼｯｸUB" pitchFamily="50" charset="-128"/>
                <a:ea typeface="HGP創英角ｺﾞｼｯｸUB" pitchFamily="50" charset="-128"/>
              </a:rPr>
              <a:t>スケジュール</a:t>
            </a:r>
            <a:endParaRPr lang="ja-JP" altLang="en-US" sz="1600" dirty="0">
              <a:solidFill>
                <a:schemeClr val="bg1"/>
              </a:solidFill>
              <a:latin typeface="HGP創英角ｺﾞｼｯｸUB" pitchFamily="50" charset="-128"/>
              <a:ea typeface="HGP創英角ｺﾞｼｯｸUB" pitchFamily="50" charset="-128"/>
            </a:endParaRPr>
          </a:p>
        </p:txBody>
      </p:sp>
      <p:sp>
        <p:nvSpPr>
          <p:cNvPr id="33" name="正方形/長方形 32"/>
          <p:cNvSpPr/>
          <p:nvPr/>
        </p:nvSpPr>
        <p:spPr>
          <a:xfrm>
            <a:off x="188640" y="6424850"/>
            <a:ext cx="6480720" cy="360000"/>
          </a:xfrm>
          <a:prstGeom prst="rect">
            <a:avLst/>
          </a:prstGeom>
          <a:solidFill>
            <a:schemeClr val="accent1">
              <a:lumMod val="50000"/>
            </a:schemeClr>
          </a:solidFill>
          <a:effectLst>
            <a:outerShdw blurRad="50800" dist="38100" dir="2700000" algn="tl" rotWithShape="0">
              <a:prstClr val="black">
                <a:alpha val="40000"/>
              </a:prstClr>
            </a:outerShdw>
          </a:effectLst>
        </p:spPr>
        <p:txBody>
          <a:bodyPr wrap="none" rtlCol="0" anchor="ctr" anchorCtr="0">
            <a:noAutofit/>
          </a:bodyPr>
          <a:lstStyle/>
          <a:p>
            <a:pPr algn="ctr"/>
            <a:r>
              <a:rPr lang="ja-JP" altLang="en-US" sz="1600" dirty="0" smtClean="0">
                <a:solidFill>
                  <a:schemeClr val="bg1"/>
                </a:solidFill>
                <a:latin typeface="HGP創英角ｺﾞｼｯｸUB" pitchFamily="50" charset="-128"/>
                <a:ea typeface="HGP創英角ｺﾞｼｯｸUB" pitchFamily="50" charset="-128"/>
              </a:rPr>
              <a:t>仮申込みは</a:t>
            </a:r>
            <a:r>
              <a:rPr lang="ja-JP" altLang="en-US" sz="1600" dirty="0">
                <a:solidFill>
                  <a:schemeClr val="bg1"/>
                </a:solidFill>
                <a:latin typeface="HGP創英角ｺﾞｼｯｸUB" pitchFamily="50" charset="-128"/>
                <a:ea typeface="HGP創英角ｺﾞｼｯｸUB" pitchFamily="50" charset="-128"/>
              </a:rPr>
              <a:t>以下の記入欄にご記入</a:t>
            </a:r>
            <a:r>
              <a:rPr lang="ja-JP" altLang="en-US" sz="1600" dirty="0" smtClean="0">
                <a:solidFill>
                  <a:schemeClr val="bg1"/>
                </a:solidFill>
                <a:latin typeface="HGP創英角ｺﾞｼｯｸUB" pitchFamily="50" charset="-128"/>
                <a:ea typeface="HGP創英角ｺﾞｼｯｸUB" pitchFamily="50" charset="-128"/>
              </a:rPr>
              <a:t>のうえ、</a:t>
            </a:r>
            <a:r>
              <a:rPr lang="en-US" altLang="ja-JP" sz="1600" dirty="0" smtClean="0">
                <a:solidFill>
                  <a:schemeClr val="bg1"/>
                </a:solidFill>
                <a:latin typeface="HGP創英角ｺﾞｼｯｸUB" pitchFamily="50" charset="-128"/>
                <a:ea typeface="HGP創英角ｺﾞｼｯｸUB" pitchFamily="50" charset="-128"/>
              </a:rPr>
              <a:t>FAX</a:t>
            </a:r>
            <a:r>
              <a:rPr lang="ja-JP" altLang="en-US" sz="1600" dirty="0">
                <a:solidFill>
                  <a:schemeClr val="bg1"/>
                </a:solidFill>
                <a:latin typeface="HGP創英角ｺﾞｼｯｸUB" pitchFamily="50" charset="-128"/>
                <a:ea typeface="HGP創英角ｺﾞｼｯｸUB" pitchFamily="50" charset="-128"/>
              </a:rPr>
              <a:t>で</a:t>
            </a:r>
            <a:r>
              <a:rPr lang="ja-JP" altLang="en-US" sz="1600" dirty="0" smtClean="0">
                <a:solidFill>
                  <a:schemeClr val="bg1"/>
                </a:solidFill>
                <a:latin typeface="HGP創英角ｺﾞｼｯｸUB" pitchFamily="50" charset="-128"/>
                <a:ea typeface="HGP創英角ｺﾞｼｯｸUB" pitchFamily="50" charset="-128"/>
              </a:rPr>
              <a:t>送信してください</a:t>
            </a:r>
            <a:endParaRPr lang="ja-JP" altLang="en-US" sz="1600" dirty="0">
              <a:solidFill>
                <a:schemeClr val="bg1"/>
              </a:solidFill>
              <a:latin typeface="HGP創英角ｺﾞｼｯｸUB" pitchFamily="50" charset="-128"/>
              <a:ea typeface="HGP創英角ｺﾞｼｯｸUB" pitchFamily="50" charset="-128"/>
            </a:endParaRPr>
          </a:p>
        </p:txBody>
      </p:sp>
      <p:sp>
        <p:nvSpPr>
          <p:cNvPr id="34" name="正方形/長方形 33"/>
          <p:cNvSpPr/>
          <p:nvPr/>
        </p:nvSpPr>
        <p:spPr>
          <a:xfrm>
            <a:off x="198984" y="6856858"/>
            <a:ext cx="925760" cy="3600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HGP創英角ｺﾞｼｯｸUB" pitchFamily="50" charset="-128"/>
                <a:ea typeface="HGP創英角ｺﾞｼｯｸUB" pitchFamily="50" charset="-128"/>
              </a:rPr>
              <a:t>貴</a:t>
            </a:r>
            <a:r>
              <a:rPr kumimoji="1" lang="ja-JP" altLang="en-US" sz="1400" dirty="0" smtClean="0">
                <a:latin typeface="HGP創英角ｺﾞｼｯｸUB" pitchFamily="50" charset="-128"/>
                <a:ea typeface="HGP創英角ｺﾞｼｯｸUB" pitchFamily="50" charset="-128"/>
              </a:rPr>
              <a:t>社名</a:t>
            </a:r>
            <a:endParaRPr kumimoji="1" lang="ja-JP" altLang="en-US" sz="1400" dirty="0">
              <a:latin typeface="HGP創英角ｺﾞｼｯｸUB" pitchFamily="50" charset="-128"/>
              <a:ea typeface="HGP創英角ｺﾞｼｯｸUB" pitchFamily="50" charset="-128"/>
            </a:endParaRPr>
          </a:p>
        </p:txBody>
      </p:sp>
      <p:sp>
        <p:nvSpPr>
          <p:cNvPr id="35" name="正方形/長方形 34"/>
          <p:cNvSpPr/>
          <p:nvPr/>
        </p:nvSpPr>
        <p:spPr>
          <a:xfrm>
            <a:off x="1124744" y="6856858"/>
            <a:ext cx="5544616" cy="360000"/>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HGP創英角ｺﾞｼｯｸUB" pitchFamily="50" charset="-128"/>
              <a:ea typeface="HGP創英角ｺﾞｼｯｸUB" pitchFamily="50" charset="-128"/>
            </a:endParaRPr>
          </a:p>
        </p:txBody>
      </p:sp>
      <p:sp>
        <p:nvSpPr>
          <p:cNvPr id="36" name="正方形/長方形 35"/>
          <p:cNvSpPr/>
          <p:nvPr/>
        </p:nvSpPr>
        <p:spPr>
          <a:xfrm>
            <a:off x="198984" y="7577786"/>
            <a:ext cx="925760" cy="3600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HGP創英角ｺﾞｼｯｸUB" pitchFamily="50" charset="-128"/>
                <a:ea typeface="HGP創英角ｺﾞｼｯｸUB" pitchFamily="50" charset="-128"/>
              </a:rPr>
              <a:t>氏　</a:t>
            </a:r>
            <a:r>
              <a:rPr kumimoji="1" lang="ja-JP" altLang="en-US" sz="1400" dirty="0" smtClean="0">
                <a:latin typeface="HGP創英角ｺﾞｼｯｸUB" pitchFamily="50" charset="-128"/>
                <a:ea typeface="HGP創英角ｺﾞｼｯｸUB" pitchFamily="50" charset="-128"/>
              </a:rPr>
              <a:t>名</a:t>
            </a:r>
            <a:endParaRPr kumimoji="1" lang="ja-JP" altLang="en-US" sz="1400" dirty="0">
              <a:latin typeface="HGP創英角ｺﾞｼｯｸUB" pitchFamily="50" charset="-128"/>
              <a:ea typeface="HGP創英角ｺﾞｼｯｸUB" pitchFamily="50" charset="-128"/>
            </a:endParaRPr>
          </a:p>
        </p:txBody>
      </p:sp>
      <p:sp>
        <p:nvSpPr>
          <p:cNvPr id="37" name="正方形/長方形 36"/>
          <p:cNvSpPr/>
          <p:nvPr/>
        </p:nvSpPr>
        <p:spPr>
          <a:xfrm>
            <a:off x="1124744" y="7577786"/>
            <a:ext cx="2309428" cy="360000"/>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HGP創英角ｺﾞｼｯｸUB" pitchFamily="50" charset="-128"/>
              <a:ea typeface="HGP創英角ｺﾞｼｯｸUB" pitchFamily="50" charset="-128"/>
            </a:endParaRPr>
          </a:p>
        </p:txBody>
      </p:sp>
      <p:sp>
        <p:nvSpPr>
          <p:cNvPr id="41" name="正方形/長方形 40"/>
          <p:cNvSpPr/>
          <p:nvPr/>
        </p:nvSpPr>
        <p:spPr>
          <a:xfrm>
            <a:off x="3434172" y="7577746"/>
            <a:ext cx="925760" cy="3600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HGP創英角ｺﾞｼｯｸUB" pitchFamily="50" charset="-128"/>
                <a:ea typeface="HGP創英角ｺﾞｼｯｸUB" pitchFamily="50" charset="-128"/>
              </a:rPr>
              <a:t>参加人数</a:t>
            </a:r>
            <a:endParaRPr kumimoji="1" lang="ja-JP" altLang="en-US" sz="1400" dirty="0">
              <a:latin typeface="HGP創英角ｺﾞｼｯｸUB" pitchFamily="50" charset="-128"/>
              <a:ea typeface="HGP創英角ｺﾞｼｯｸUB" pitchFamily="50" charset="-128"/>
            </a:endParaRPr>
          </a:p>
        </p:txBody>
      </p:sp>
      <p:sp>
        <p:nvSpPr>
          <p:cNvPr id="42" name="正方形/長方形 41"/>
          <p:cNvSpPr/>
          <p:nvPr/>
        </p:nvSpPr>
        <p:spPr>
          <a:xfrm>
            <a:off x="4359932" y="7577746"/>
            <a:ext cx="2309428" cy="360000"/>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latin typeface="HGP創英角ｺﾞｼｯｸUB" pitchFamily="50" charset="-128"/>
                <a:ea typeface="HGP創英角ｺﾞｼｯｸUB" pitchFamily="50" charset="-128"/>
              </a:rPr>
              <a:t>ME</a:t>
            </a:r>
            <a:endParaRPr kumimoji="1" lang="ja-JP" altLang="en-US" sz="1400" dirty="0">
              <a:latin typeface="HGP創英角ｺﾞｼｯｸUB" pitchFamily="50" charset="-128"/>
              <a:ea typeface="HGP創英角ｺﾞｼｯｸUB" pitchFamily="50" charset="-128"/>
            </a:endParaRPr>
          </a:p>
        </p:txBody>
      </p:sp>
      <p:sp>
        <p:nvSpPr>
          <p:cNvPr id="43" name="正方形/長方形 42"/>
          <p:cNvSpPr/>
          <p:nvPr/>
        </p:nvSpPr>
        <p:spPr>
          <a:xfrm>
            <a:off x="198984" y="7216898"/>
            <a:ext cx="925760" cy="3600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HGP創英角ｺﾞｼｯｸUB" pitchFamily="50" charset="-128"/>
                <a:ea typeface="HGP創英角ｺﾞｼｯｸUB" pitchFamily="50" charset="-128"/>
              </a:rPr>
              <a:t>部署名</a:t>
            </a:r>
            <a:endParaRPr kumimoji="1" lang="ja-JP" altLang="en-US" sz="1400" dirty="0">
              <a:latin typeface="HGP創英角ｺﾞｼｯｸUB" pitchFamily="50" charset="-128"/>
              <a:ea typeface="HGP創英角ｺﾞｼｯｸUB" pitchFamily="50" charset="-128"/>
            </a:endParaRPr>
          </a:p>
        </p:txBody>
      </p:sp>
      <p:sp>
        <p:nvSpPr>
          <p:cNvPr id="44" name="正方形/長方形 43"/>
          <p:cNvSpPr/>
          <p:nvPr/>
        </p:nvSpPr>
        <p:spPr>
          <a:xfrm>
            <a:off x="1124744" y="7216898"/>
            <a:ext cx="5544616" cy="360000"/>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HGP創英角ｺﾞｼｯｸUB" pitchFamily="50" charset="-128"/>
              <a:ea typeface="HGP創英角ｺﾞｼｯｸUB" pitchFamily="50" charset="-128"/>
            </a:endParaRPr>
          </a:p>
        </p:txBody>
      </p:sp>
      <p:sp>
        <p:nvSpPr>
          <p:cNvPr id="45" name="正方形/長方形 44"/>
          <p:cNvSpPr/>
          <p:nvPr/>
        </p:nvSpPr>
        <p:spPr>
          <a:xfrm>
            <a:off x="198984" y="7937018"/>
            <a:ext cx="925760" cy="3600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HGP創英角ｺﾞｼｯｸUB" pitchFamily="50" charset="-128"/>
                <a:ea typeface="HGP創英角ｺﾞｼｯｸUB" pitchFamily="50" charset="-128"/>
              </a:rPr>
              <a:t>電話番号</a:t>
            </a:r>
            <a:endParaRPr kumimoji="1" lang="ja-JP" altLang="en-US" sz="1400" dirty="0">
              <a:latin typeface="HGP創英角ｺﾞｼｯｸUB" pitchFamily="50" charset="-128"/>
              <a:ea typeface="HGP創英角ｺﾞｼｯｸUB" pitchFamily="50" charset="-128"/>
            </a:endParaRPr>
          </a:p>
        </p:txBody>
      </p:sp>
      <p:sp>
        <p:nvSpPr>
          <p:cNvPr id="46" name="正方形/長方形 45"/>
          <p:cNvSpPr/>
          <p:nvPr/>
        </p:nvSpPr>
        <p:spPr>
          <a:xfrm>
            <a:off x="1124744" y="7937018"/>
            <a:ext cx="2309428" cy="360000"/>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HGP創英角ｺﾞｼｯｸUB" pitchFamily="50" charset="-128"/>
              <a:ea typeface="HGP創英角ｺﾞｼｯｸUB" pitchFamily="50" charset="-128"/>
            </a:endParaRPr>
          </a:p>
        </p:txBody>
      </p:sp>
      <p:sp>
        <p:nvSpPr>
          <p:cNvPr id="47" name="正方形/長方形 46"/>
          <p:cNvSpPr/>
          <p:nvPr/>
        </p:nvSpPr>
        <p:spPr>
          <a:xfrm>
            <a:off x="3434172" y="7936978"/>
            <a:ext cx="925760" cy="3600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latin typeface="HGP創英角ｺﾞｼｯｸUB" pitchFamily="50" charset="-128"/>
                <a:ea typeface="HGP創英角ｺﾞｼｯｸUB" pitchFamily="50" charset="-128"/>
              </a:rPr>
              <a:t>FAX</a:t>
            </a:r>
            <a:r>
              <a:rPr lang="ja-JP" altLang="en-US" sz="1400" dirty="0" smtClean="0">
                <a:latin typeface="HGP創英角ｺﾞｼｯｸUB" pitchFamily="50" charset="-128"/>
                <a:ea typeface="HGP創英角ｺﾞｼｯｸUB" pitchFamily="50" charset="-128"/>
              </a:rPr>
              <a:t>番号</a:t>
            </a:r>
            <a:endParaRPr kumimoji="1" lang="ja-JP" altLang="en-US" sz="1400" dirty="0">
              <a:latin typeface="HGP創英角ｺﾞｼｯｸUB" pitchFamily="50" charset="-128"/>
              <a:ea typeface="HGP創英角ｺﾞｼｯｸUB" pitchFamily="50" charset="-128"/>
            </a:endParaRPr>
          </a:p>
        </p:txBody>
      </p:sp>
      <p:sp>
        <p:nvSpPr>
          <p:cNvPr id="48" name="正方形/長方形 47"/>
          <p:cNvSpPr/>
          <p:nvPr/>
        </p:nvSpPr>
        <p:spPr>
          <a:xfrm>
            <a:off x="4359932" y="7936978"/>
            <a:ext cx="2309428" cy="360000"/>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HGP創英角ｺﾞｼｯｸUB" pitchFamily="50" charset="-128"/>
              <a:ea typeface="HGP創英角ｺﾞｼｯｸUB" pitchFamily="50" charset="-128"/>
            </a:endParaRPr>
          </a:p>
        </p:txBody>
      </p:sp>
      <p:sp>
        <p:nvSpPr>
          <p:cNvPr id="49" name="正方形/長方形 48"/>
          <p:cNvSpPr/>
          <p:nvPr/>
        </p:nvSpPr>
        <p:spPr>
          <a:xfrm>
            <a:off x="198984" y="8297018"/>
            <a:ext cx="925760" cy="3600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latin typeface="HGP創英角ｺﾞｼｯｸUB" pitchFamily="50" charset="-128"/>
                <a:ea typeface="HGP創英角ｺﾞｼｯｸUB" pitchFamily="50" charset="-128"/>
              </a:rPr>
              <a:t>E-mail</a:t>
            </a:r>
            <a:endParaRPr kumimoji="1" lang="ja-JP" altLang="en-US" sz="1400" dirty="0">
              <a:latin typeface="HGP創英角ｺﾞｼｯｸUB" pitchFamily="50" charset="-128"/>
              <a:ea typeface="HGP創英角ｺﾞｼｯｸUB" pitchFamily="50" charset="-128"/>
            </a:endParaRPr>
          </a:p>
        </p:txBody>
      </p:sp>
      <p:sp>
        <p:nvSpPr>
          <p:cNvPr id="50" name="正方形/長方形 49"/>
          <p:cNvSpPr/>
          <p:nvPr/>
        </p:nvSpPr>
        <p:spPr>
          <a:xfrm>
            <a:off x="1124744" y="8297018"/>
            <a:ext cx="5544616" cy="360000"/>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HGP創英角ｺﾞｼｯｸUB" pitchFamily="50" charset="-128"/>
              <a:ea typeface="HGP創英角ｺﾞｼｯｸUB" pitchFamily="50" charset="-128"/>
            </a:endParaRPr>
          </a:p>
        </p:txBody>
      </p:sp>
      <p:sp>
        <p:nvSpPr>
          <p:cNvPr id="51" name="右矢印 50"/>
          <p:cNvSpPr/>
          <p:nvPr/>
        </p:nvSpPr>
        <p:spPr>
          <a:xfrm>
            <a:off x="198984" y="8729066"/>
            <a:ext cx="1717848" cy="432048"/>
          </a:xfrm>
          <a:prstGeom prst="rightArrow">
            <a:avLst>
              <a:gd name="adj1" fmla="val 68012"/>
              <a:gd name="adj2" fmla="val 50000"/>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smtClean="0">
                <a:latin typeface="HGP創英角ｺﾞｼｯｸUB" pitchFamily="50" charset="-128"/>
                <a:ea typeface="HGP創英角ｺﾞｼｯｸUB" pitchFamily="50" charset="-128"/>
              </a:rPr>
              <a:t>お申込み</a:t>
            </a:r>
            <a:r>
              <a:rPr kumimoji="1" lang="en-US" altLang="ja-JP" dirty="0" smtClean="0">
                <a:latin typeface="HGP創英角ｺﾞｼｯｸUB" pitchFamily="50" charset="-128"/>
                <a:ea typeface="HGP創英角ｺﾞｼｯｸUB" pitchFamily="50" charset="-128"/>
              </a:rPr>
              <a:t>FAX</a:t>
            </a:r>
            <a:endParaRPr kumimoji="1" lang="ja-JP" altLang="en-US" dirty="0">
              <a:latin typeface="HGP創英角ｺﾞｼｯｸUB" pitchFamily="50" charset="-128"/>
              <a:ea typeface="HGP創英角ｺﾞｼｯｸUB" pitchFamily="50" charset="-128"/>
            </a:endParaRPr>
          </a:p>
        </p:txBody>
      </p:sp>
      <p:sp>
        <p:nvSpPr>
          <p:cNvPr id="52" name="テキスト ボックス 51"/>
          <p:cNvSpPr txBox="1"/>
          <p:nvPr/>
        </p:nvSpPr>
        <p:spPr>
          <a:xfrm>
            <a:off x="1844824" y="8565594"/>
            <a:ext cx="5057795" cy="707886"/>
          </a:xfrm>
          <a:prstGeom prst="rect">
            <a:avLst/>
          </a:prstGeom>
          <a:noFill/>
        </p:spPr>
        <p:txBody>
          <a:bodyPr wrap="none" rtlCol="0">
            <a:spAutoFit/>
          </a:bodyPr>
          <a:lstStyle/>
          <a:p>
            <a:r>
              <a:rPr lang="ja-JP" altLang="en-US" sz="4000" dirty="0" smtClean="0">
                <a:solidFill>
                  <a:schemeClr val="accent6">
                    <a:lumMod val="75000"/>
                  </a:schemeClr>
                </a:solidFill>
                <a:latin typeface="HGP創英角ｺﾞｼｯｸUB" pitchFamily="50" charset="-128"/>
                <a:ea typeface="HGP創英角ｺﾞｼｯｸUB" pitchFamily="50" charset="-128"/>
              </a:rPr>
              <a:t>０３－５４６８－７６１４</a:t>
            </a:r>
            <a:endParaRPr kumimoji="1" lang="ja-JP" altLang="en-US" sz="4000" dirty="0">
              <a:solidFill>
                <a:schemeClr val="accent6">
                  <a:lumMod val="75000"/>
                </a:schemeClr>
              </a:solidFill>
              <a:latin typeface="HGP創英角ｺﾞｼｯｸUB" pitchFamily="50" charset="-128"/>
              <a:ea typeface="HGP創英角ｺﾞｼｯｸUB" pitchFamily="50" charset="-128"/>
            </a:endParaRPr>
          </a:p>
        </p:txBody>
      </p:sp>
      <p:cxnSp>
        <p:nvCxnSpPr>
          <p:cNvPr id="39" name="直線コネクタ 38"/>
          <p:cNvCxnSpPr/>
          <p:nvPr/>
        </p:nvCxnSpPr>
        <p:spPr>
          <a:xfrm rot="10800000" flipH="1">
            <a:off x="198984" y="7216858"/>
            <a:ext cx="925760" cy="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rot="10800000" flipH="1">
            <a:off x="198984" y="7576898"/>
            <a:ext cx="925760" cy="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rot="10800000" flipH="1">
            <a:off x="198984" y="7937786"/>
            <a:ext cx="925760" cy="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rot="10800000" flipH="1">
            <a:off x="198984" y="8297018"/>
            <a:ext cx="925760" cy="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rot="10800000" flipH="1">
            <a:off x="3434172" y="7937745"/>
            <a:ext cx="925760" cy="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9" name="テキスト ボックス 58"/>
          <p:cNvSpPr txBox="1"/>
          <p:nvPr/>
        </p:nvSpPr>
        <p:spPr>
          <a:xfrm>
            <a:off x="383931" y="9201472"/>
            <a:ext cx="6090130" cy="338554"/>
          </a:xfrm>
          <a:prstGeom prst="rect">
            <a:avLst/>
          </a:prstGeom>
          <a:noFill/>
        </p:spPr>
        <p:txBody>
          <a:bodyPr wrap="none" rtlCol="0">
            <a:spAutoFit/>
          </a:bodyPr>
          <a:lstStyle/>
          <a:p>
            <a:pPr algn="ctr"/>
            <a:r>
              <a:rPr lang="en-US" altLang="ja-JP" sz="1600" dirty="0" smtClean="0">
                <a:latin typeface="HGP創英角ｺﾞｼｯｸUB" pitchFamily="50" charset="-128"/>
                <a:ea typeface="HGP創英角ｺﾞｼｯｸUB" pitchFamily="50" charset="-128"/>
              </a:rPr>
              <a:t>【</a:t>
            </a:r>
            <a:r>
              <a:rPr lang="ja-JP" altLang="en-US" sz="1600" dirty="0" smtClean="0">
                <a:latin typeface="HGP創英角ｺﾞｼｯｸUB" pitchFamily="50" charset="-128"/>
                <a:ea typeface="HGP創英角ｺﾞｼｯｸUB" pitchFamily="50" charset="-128"/>
              </a:rPr>
              <a:t>主催</a:t>
            </a:r>
            <a:r>
              <a:rPr lang="en-US" altLang="ja-JP" sz="1600" dirty="0" smtClean="0">
                <a:latin typeface="HGP創英角ｺﾞｼｯｸUB" pitchFamily="50" charset="-128"/>
                <a:ea typeface="HGP創英角ｺﾞｼｯｸUB" pitchFamily="50" charset="-128"/>
              </a:rPr>
              <a:t>】</a:t>
            </a:r>
            <a:r>
              <a:rPr lang="ja-JP" altLang="en-US" sz="1600" dirty="0" smtClean="0">
                <a:latin typeface="HGP創英角ｺﾞｼｯｸUB" pitchFamily="50" charset="-128"/>
                <a:ea typeface="HGP創英角ｺﾞｼｯｸUB" pitchFamily="50" charset="-128"/>
              </a:rPr>
              <a:t>株式会社インサイト経営　</a:t>
            </a:r>
            <a:r>
              <a:rPr lang="en-US" altLang="ja-JP" sz="1600" dirty="0" smtClean="0">
                <a:latin typeface="HGP創英角ｺﾞｼｯｸUB" pitchFamily="50" charset="-128"/>
                <a:ea typeface="HGP創英角ｺﾞｼｯｸUB" pitchFamily="50" charset="-128"/>
              </a:rPr>
              <a:t>【</a:t>
            </a:r>
            <a:r>
              <a:rPr lang="ja-JP" altLang="en-US" sz="1600" dirty="0" smtClean="0">
                <a:latin typeface="HGP創英角ｺﾞｼｯｸUB" pitchFamily="50" charset="-128"/>
                <a:ea typeface="HGP創英角ｺﾞｼｯｸUB" pitchFamily="50" charset="-128"/>
              </a:rPr>
              <a:t>お問合せ</a:t>
            </a:r>
            <a:r>
              <a:rPr lang="en-US" altLang="ja-JP" sz="1600" dirty="0" smtClean="0">
                <a:latin typeface="HGP創英角ｺﾞｼｯｸUB" pitchFamily="50" charset="-128"/>
                <a:ea typeface="HGP創英角ｺﾞｼｯｸUB" pitchFamily="50" charset="-128"/>
              </a:rPr>
              <a:t>】Tel</a:t>
            </a:r>
            <a:r>
              <a:rPr lang="ja-JP" altLang="en-US" sz="1600" dirty="0" smtClean="0">
                <a:latin typeface="HGP創英角ｺﾞｼｯｸUB" pitchFamily="50" charset="-128"/>
                <a:ea typeface="HGP創英角ｺﾞｼｯｸUB" pitchFamily="50" charset="-128"/>
              </a:rPr>
              <a:t>：</a:t>
            </a:r>
            <a:r>
              <a:rPr lang="en-US" altLang="ja-JP" sz="1600" dirty="0" smtClean="0">
                <a:latin typeface="HGP創英角ｺﾞｼｯｸUB" pitchFamily="50" charset="-128"/>
                <a:ea typeface="HGP創英角ｺﾞｼｯｸUB" pitchFamily="50" charset="-128"/>
              </a:rPr>
              <a:t>03-</a:t>
            </a:r>
            <a:r>
              <a:rPr lang="ja-JP" altLang="en-US" sz="1600" dirty="0" smtClean="0">
                <a:latin typeface="HGP創英角ｺﾞｼｯｸUB" pitchFamily="50" charset="-128"/>
                <a:ea typeface="HGP創英角ｺﾞｼｯｸUB" pitchFamily="50" charset="-128"/>
              </a:rPr>
              <a:t>５４６８</a:t>
            </a:r>
            <a:r>
              <a:rPr lang="en-US" altLang="ja-JP" sz="1600" dirty="0" smtClean="0">
                <a:latin typeface="HGP創英角ｺﾞｼｯｸUB" pitchFamily="50" charset="-128"/>
                <a:ea typeface="HGP創英角ｺﾞｼｯｸUB" pitchFamily="50" charset="-128"/>
              </a:rPr>
              <a:t>-</a:t>
            </a:r>
            <a:r>
              <a:rPr lang="ja-JP" altLang="en-US" sz="1600" dirty="0" smtClean="0">
                <a:latin typeface="HGP創英角ｺﾞｼｯｸUB" pitchFamily="50" charset="-128"/>
                <a:ea typeface="HGP創英角ｺﾞｼｯｸUB" pitchFamily="50" charset="-128"/>
              </a:rPr>
              <a:t>７６１３</a:t>
            </a:r>
            <a:endParaRPr lang="ja-JP" altLang="en-US" sz="1600" dirty="0">
              <a:latin typeface="HGP創英角ｺﾞｼｯｸUB" pitchFamily="50" charset="-128"/>
              <a:ea typeface="HGP創英角ｺﾞｼｯｸUB" pitchFamily="50" charset="-128"/>
            </a:endParaRPr>
          </a:p>
        </p:txBody>
      </p:sp>
      <p:sp>
        <p:nvSpPr>
          <p:cNvPr id="56" name="円/楕円 55"/>
          <p:cNvSpPr/>
          <p:nvPr/>
        </p:nvSpPr>
        <p:spPr>
          <a:xfrm>
            <a:off x="5373216" y="704528"/>
            <a:ext cx="1296144" cy="1296144"/>
          </a:xfrm>
          <a:prstGeom prst="ellipse">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2000" dirty="0" smtClean="0">
                <a:latin typeface="HGP創英角ｺﾞｼｯｸUB" pitchFamily="50" charset="-128"/>
                <a:ea typeface="HGP創英角ｺﾞｼｯｸUB" pitchFamily="50" charset="-128"/>
              </a:rPr>
              <a:t>仙台会場</a:t>
            </a:r>
            <a:endParaRPr kumimoji="1" lang="en-US" altLang="ja-JP" sz="2000" dirty="0" smtClean="0">
              <a:latin typeface="HGP創英角ｺﾞｼｯｸUB" pitchFamily="50" charset="-128"/>
              <a:ea typeface="HGP創英角ｺﾞｼｯｸUB" pitchFamily="50" charset="-128"/>
            </a:endParaRPr>
          </a:p>
          <a:p>
            <a:pPr algn="ctr"/>
            <a:r>
              <a:rPr kumimoji="1" lang="ja-JP" altLang="en-US" sz="2000" dirty="0" smtClean="0">
                <a:latin typeface="HGP創英角ｺﾞｼｯｸUB" pitchFamily="50" charset="-128"/>
                <a:ea typeface="HGP創英角ｺﾞｼｯｸUB" pitchFamily="50" charset="-128"/>
              </a:rPr>
              <a:t>塾生</a:t>
            </a:r>
            <a:endParaRPr kumimoji="1" lang="en-US" altLang="ja-JP" sz="2000" dirty="0" smtClean="0">
              <a:latin typeface="HGP創英角ｺﾞｼｯｸUB" pitchFamily="50" charset="-128"/>
              <a:ea typeface="HGP創英角ｺﾞｼｯｸUB" pitchFamily="50" charset="-128"/>
            </a:endParaRPr>
          </a:p>
          <a:p>
            <a:pPr algn="ctr"/>
            <a:r>
              <a:rPr lang="ja-JP" altLang="en-US" sz="2000" dirty="0" smtClean="0">
                <a:latin typeface="HGP創英角ｺﾞｼｯｸUB" pitchFamily="50" charset="-128"/>
                <a:ea typeface="HGP創英角ｺﾞｼｯｸUB" pitchFamily="50" charset="-128"/>
              </a:rPr>
              <a:t>募集中</a:t>
            </a:r>
            <a:endParaRPr kumimoji="1" lang="en-US" altLang="ja-JP" sz="2000" dirty="0" smtClean="0">
              <a:latin typeface="HGP創英角ｺﾞｼｯｸUB" pitchFamily="50" charset="-128"/>
              <a:ea typeface="HGP創英角ｺﾞｼｯｸUB" pitchFamily="50" charset="-128"/>
            </a:endParaRPr>
          </a:p>
        </p:txBody>
      </p:sp>
      <p:pic>
        <p:nvPicPr>
          <p:cNvPr id="1027" name="Picture 3" descr="D:\10060201書籍\書籍\イラスト\png_(RGB_350dpi)\028.png"/>
          <p:cNvPicPr>
            <a:picLocks noChangeAspect="1" noChangeArrowheads="1"/>
          </p:cNvPicPr>
          <p:nvPr/>
        </p:nvPicPr>
        <p:blipFill>
          <a:blip r:embed="rId3" cstate="print"/>
          <a:srcRect/>
          <a:stretch>
            <a:fillRect/>
          </a:stretch>
        </p:blipFill>
        <p:spPr bwMode="auto">
          <a:xfrm>
            <a:off x="5301208" y="3224808"/>
            <a:ext cx="1283715" cy="1264419"/>
          </a:xfrm>
          <a:prstGeom prst="rect">
            <a:avLst/>
          </a:prstGeom>
          <a:noFill/>
        </p:spPr>
      </p:pic>
      <p:sp>
        <p:nvSpPr>
          <p:cNvPr id="8" name="テキスト ボックス 7"/>
          <p:cNvSpPr txBox="1"/>
          <p:nvPr/>
        </p:nvSpPr>
        <p:spPr>
          <a:xfrm>
            <a:off x="1268760" y="4501788"/>
            <a:ext cx="4786888" cy="523220"/>
          </a:xfrm>
          <a:prstGeom prst="rect">
            <a:avLst/>
          </a:prstGeom>
        </p:spPr>
        <p:txBody>
          <a:bodyPr wrap="none">
            <a:spAutoFit/>
          </a:bodyPr>
          <a:lstStyle>
            <a:defPPr>
              <a:defRPr lang="ja-JP"/>
            </a:defPPr>
            <a:lvl1pPr marL="285750" indent="-285750">
              <a:buClr>
                <a:schemeClr val="accent1">
                  <a:lumMod val="75000"/>
                </a:schemeClr>
              </a:buClr>
              <a:buFont typeface="Wingdings" pitchFamily="2" charset="2"/>
              <a:buChar char="n"/>
              <a:defRPr sz="1600">
                <a:latin typeface="HGP創英角ｺﾞｼｯｸUB" pitchFamily="50" charset="-128"/>
                <a:ea typeface="HGP創英角ｺﾞｼｯｸUB" pitchFamily="50" charset="-128"/>
              </a:defRPr>
            </a:lvl1pPr>
          </a:lstStyle>
          <a:p>
            <a:r>
              <a:rPr lang="ja-JP" altLang="en-US" sz="1400" dirty="0" smtClean="0"/>
              <a:t>１年目～ベテランまで（興味のあるテーマを選んでください）</a:t>
            </a:r>
            <a:endParaRPr lang="en-US" altLang="ja-JP" sz="1400" dirty="0" smtClean="0"/>
          </a:p>
          <a:p>
            <a:r>
              <a:rPr lang="ja-JP" altLang="en-US" sz="1400" dirty="0" smtClean="0"/>
              <a:t>定員２５名（１社につき５名まで、先着順）</a:t>
            </a:r>
            <a:endParaRPr lang="ja-JP" altLang="en-US" sz="1400" dirty="0"/>
          </a:p>
        </p:txBody>
      </p:sp>
      <p:cxnSp>
        <p:nvCxnSpPr>
          <p:cNvPr id="12" name="直線コネクタ 11"/>
          <p:cNvCxnSpPr/>
          <p:nvPr/>
        </p:nvCxnSpPr>
        <p:spPr>
          <a:xfrm>
            <a:off x="198984" y="4488036"/>
            <a:ext cx="6470376" cy="0"/>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a:xfrm>
            <a:off x="188640" y="4488036"/>
            <a:ext cx="1080000" cy="360000"/>
          </a:xfrm>
          <a:prstGeom prst="rect">
            <a:avLst/>
          </a:prstGeom>
          <a:solidFill>
            <a:schemeClr val="accent1"/>
          </a:solidFill>
          <a:effectLst>
            <a:outerShdw blurRad="50800" dist="38100" dir="2700000" algn="tl" rotWithShape="0">
              <a:prstClr val="black">
                <a:alpha val="40000"/>
              </a:prstClr>
            </a:outerShdw>
          </a:effectLst>
        </p:spPr>
        <p:txBody>
          <a:bodyPr wrap="none" rtlCol="0" anchor="ctr" anchorCtr="0">
            <a:noAutofit/>
          </a:bodyPr>
          <a:lstStyle/>
          <a:p>
            <a:pPr algn="ctr"/>
            <a:r>
              <a:rPr lang="ja-JP" altLang="en-US" sz="1600" dirty="0">
                <a:solidFill>
                  <a:schemeClr val="bg1"/>
                </a:solidFill>
                <a:latin typeface="HGP創英角ｺﾞｼｯｸUB" pitchFamily="50" charset="-128"/>
                <a:ea typeface="HGP創英角ｺﾞｼｯｸUB" pitchFamily="50" charset="-128"/>
              </a:rPr>
              <a:t>対象者</a:t>
            </a:r>
          </a:p>
        </p:txBody>
      </p:sp>
      <p:cxnSp>
        <p:nvCxnSpPr>
          <p:cNvPr id="27" name="直線コネクタ 26"/>
          <p:cNvCxnSpPr/>
          <p:nvPr/>
        </p:nvCxnSpPr>
        <p:spPr>
          <a:xfrm>
            <a:off x="198984" y="5008165"/>
            <a:ext cx="6470376" cy="0"/>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188640" y="5017457"/>
            <a:ext cx="1080000" cy="360000"/>
          </a:xfrm>
          <a:prstGeom prst="rect">
            <a:avLst/>
          </a:prstGeom>
          <a:solidFill>
            <a:schemeClr val="accent1"/>
          </a:solidFill>
          <a:effectLst>
            <a:outerShdw blurRad="50800" dist="38100" dir="2700000" algn="tl" rotWithShape="0">
              <a:prstClr val="black">
                <a:alpha val="40000"/>
              </a:prstClr>
            </a:outerShdw>
          </a:effectLst>
        </p:spPr>
        <p:txBody>
          <a:bodyPr wrap="none" rtlCol="0" anchor="ctr" anchorCtr="0">
            <a:noAutofit/>
          </a:bodyPr>
          <a:lstStyle/>
          <a:p>
            <a:pPr algn="ctr"/>
            <a:r>
              <a:rPr lang="ja-JP" altLang="en-US" sz="1600" dirty="0" smtClean="0">
                <a:solidFill>
                  <a:schemeClr val="bg1"/>
                </a:solidFill>
                <a:latin typeface="HGP創英角ｺﾞｼｯｸUB" pitchFamily="50" charset="-128"/>
                <a:ea typeface="HGP創英角ｺﾞｼｯｸUB" pitchFamily="50" charset="-128"/>
              </a:rPr>
              <a:t>会　場</a:t>
            </a:r>
            <a:endParaRPr lang="ja-JP" altLang="en-US" sz="1600" dirty="0">
              <a:solidFill>
                <a:schemeClr val="bg1"/>
              </a:solidFill>
              <a:latin typeface="HGP創英角ｺﾞｼｯｸUB" pitchFamily="50" charset="-128"/>
              <a:ea typeface="HGP創英角ｺﾞｼｯｸUB" pitchFamily="50" charset="-128"/>
            </a:endParaRPr>
          </a:p>
        </p:txBody>
      </p:sp>
      <p:sp>
        <p:nvSpPr>
          <p:cNvPr id="57" name="正方形/長方形 56"/>
          <p:cNvSpPr/>
          <p:nvPr/>
        </p:nvSpPr>
        <p:spPr>
          <a:xfrm>
            <a:off x="188640" y="5817096"/>
            <a:ext cx="1080000" cy="360000"/>
          </a:xfrm>
          <a:prstGeom prst="rect">
            <a:avLst/>
          </a:prstGeom>
          <a:solidFill>
            <a:schemeClr val="accent1"/>
          </a:solidFill>
          <a:effectLst>
            <a:outerShdw blurRad="50800" dist="38100" dir="2700000" algn="tl" rotWithShape="0">
              <a:prstClr val="black">
                <a:alpha val="40000"/>
              </a:prstClr>
            </a:outerShdw>
          </a:effectLst>
        </p:spPr>
        <p:txBody>
          <a:bodyPr wrap="none" rtlCol="0" anchor="ctr" anchorCtr="0">
            <a:noAutofit/>
          </a:bodyPr>
          <a:lstStyle/>
          <a:p>
            <a:pPr algn="ctr"/>
            <a:r>
              <a:rPr lang="ja-JP" altLang="en-US" sz="1600" dirty="0" smtClean="0">
                <a:solidFill>
                  <a:schemeClr val="bg1"/>
                </a:solidFill>
                <a:latin typeface="HGP創英角ｺﾞｼｯｸUB" pitchFamily="50" charset="-128"/>
                <a:ea typeface="HGP創英角ｺﾞｼｯｸUB" pitchFamily="50" charset="-128"/>
              </a:rPr>
              <a:t>その他</a:t>
            </a:r>
            <a:endParaRPr lang="ja-JP" altLang="en-US" sz="1600" dirty="0">
              <a:solidFill>
                <a:schemeClr val="bg1"/>
              </a:solidFill>
              <a:latin typeface="HGP創英角ｺﾞｼｯｸUB" pitchFamily="50" charset="-128"/>
              <a:ea typeface="HGP創英角ｺﾞｼｯｸUB" pitchFamily="50" charset="-128"/>
            </a:endParaRPr>
          </a:p>
        </p:txBody>
      </p:sp>
      <p:cxnSp>
        <p:nvCxnSpPr>
          <p:cNvPr id="58" name="直線コネクタ 57"/>
          <p:cNvCxnSpPr/>
          <p:nvPr/>
        </p:nvCxnSpPr>
        <p:spPr>
          <a:xfrm>
            <a:off x="260648" y="5817096"/>
            <a:ext cx="6470376" cy="0"/>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2" name="テキスト ボックス 61"/>
          <p:cNvSpPr txBox="1"/>
          <p:nvPr/>
        </p:nvSpPr>
        <p:spPr>
          <a:xfrm>
            <a:off x="1268760" y="3944888"/>
            <a:ext cx="3312368" cy="523220"/>
          </a:xfrm>
          <a:prstGeom prst="rect">
            <a:avLst/>
          </a:prstGeom>
        </p:spPr>
        <p:txBody>
          <a:bodyPr wrap="square">
            <a:spAutoFit/>
          </a:bodyPr>
          <a:lstStyle>
            <a:defPPr>
              <a:defRPr lang="ja-JP"/>
            </a:defPPr>
            <a:lvl1pPr marL="285750" indent="-285750">
              <a:buClr>
                <a:schemeClr val="accent1">
                  <a:lumMod val="75000"/>
                </a:schemeClr>
              </a:buClr>
              <a:buFont typeface="Wingdings" pitchFamily="2" charset="2"/>
              <a:buChar char="n"/>
              <a:defRPr sz="1600">
                <a:latin typeface="HGP創英角ｺﾞｼｯｸUB" pitchFamily="50" charset="-128"/>
                <a:ea typeface="HGP創英角ｺﾞｼｯｸUB" pitchFamily="50" charset="-128"/>
              </a:defRPr>
            </a:lvl1pPr>
          </a:lstStyle>
          <a:p>
            <a:r>
              <a:rPr lang="ja-JP" altLang="en-US" sz="1400" dirty="0" smtClean="0"/>
              <a:t>１回ごとに１万円（税別）</a:t>
            </a:r>
            <a:endParaRPr lang="en-US" altLang="ja-JP" sz="1400" dirty="0" smtClean="0"/>
          </a:p>
          <a:p>
            <a:pPr>
              <a:buNone/>
            </a:pPr>
            <a:r>
              <a:rPr lang="ja-JP" altLang="en-US" sz="1400" dirty="0" smtClean="0"/>
              <a:t>　　　教材費等はかかりません</a:t>
            </a:r>
            <a:endParaRPr lang="ja-JP" altLang="en-US" sz="1400" dirty="0"/>
          </a:p>
        </p:txBody>
      </p:sp>
      <p:sp>
        <p:nvSpPr>
          <p:cNvPr id="63" name="テキスト ボックス 62"/>
          <p:cNvSpPr txBox="1"/>
          <p:nvPr/>
        </p:nvSpPr>
        <p:spPr>
          <a:xfrm>
            <a:off x="1268760" y="5817096"/>
            <a:ext cx="4227439" cy="523220"/>
          </a:xfrm>
          <a:prstGeom prst="rect">
            <a:avLst/>
          </a:prstGeom>
        </p:spPr>
        <p:txBody>
          <a:bodyPr wrap="none">
            <a:spAutoFit/>
          </a:bodyPr>
          <a:lstStyle>
            <a:defPPr>
              <a:defRPr lang="ja-JP"/>
            </a:defPPr>
            <a:lvl1pPr marL="285750" indent="-285750">
              <a:buClr>
                <a:schemeClr val="accent1">
                  <a:lumMod val="75000"/>
                </a:schemeClr>
              </a:buClr>
              <a:buFont typeface="Wingdings" pitchFamily="2" charset="2"/>
              <a:buChar char="n"/>
              <a:defRPr sz="1600">
                <a:latin typeface="HGP創英角ｺﾞｼｯｸUB" pitchFamily="50" charset="-128"/>
                <a:ea typeface="HGP創英角ｺﾞｼｯｸUB" pitchFamily="50" charset="-128"/>
              </a:defRPr>
            </a:lvl1pPr>
          </a:lstStyle>
          <a:p>
            <a:r>
              <a:rPr lang="ja-JP" altLang="en-US" sz="1400" dirty="0" smtClean="0"/>
              <a:t>まずは、席の確保の仮申込みをお願いします。</a:t>
            </a:r>
            <a:endParaRPr lang="en-US" altLang="ja-JP" sz="1400" dirty="0" smtClean="0"/>
          </a:p>
          <a:p>
            <a:r>
              <a:rPr lang="ja-JP" altLang="en-US" sz="1400" dirty="0" smtClean="0"/>
              <a:t>参加者氏名などは改めて確認させていただきます。</a:t>
            </a:r>
            <a:endParaRPr lang="en-US" altLang="ja-JP" sz="1400" dirty="0" smtClean="0"/>
          </a:p>
        </p:txBody>
      </p:sp>
      <p:sp>
        <p:nvSpPr>
          <p:cNvPr id="60" name="テキスト ボックス 59"/>
          <p:cNvSpPr txBox="1"/>
          <p:nvPr/>
        </p:nvSpPr>
        <p:spPr>
          <a:xfrm>
            <a:off x="6165304" y="7617296"/>
            <a:ext cx="415498" cy="369332"/>
          </a:xfrm>
          <a:prstGeom prst="rect">
            <a:avLst/>
          </a:prstGeom>
          <a:noFill/>
        </p:spPr>
        <p:txBody>
          <a:bodyPr wrap="square" rtlCol="0">
            <a:spAutoFit/>
          </a:bodyPr>
          <a:lstStyle/>
          <a:p>
            <a:r>
              <a:rPr lang="ja-JP" altLang="en-US" dirty="0" smtClean="0"/>
              <a:t>名</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 7"/>
          <p:cNvSpPr>
            <a:spLocks noGrp="1"/>
          </p:cNvSpPr>
          <p:nvPr>
            <p:ph type="body" idx="1"/>
          </p:nvPr>
        </p:nvSpPr>
        <p:spPr>
          <a:xfrm>
            <a:off x="188640" y="3656856"/>
            <a:ext cx="1872208" cy="264533"/>
          </a:xfrm>
        </p:spPr>
        <p:txBody>
          <a:bodyPr>
            <a:noAutofit/>
          </a:bodyPr>
          <a:lstStyle/>
          <a:p>
            <a:r>
              <a:rPr kumimoji="1" lang="ja-JP" altLang="en-US" sz="1400" dirty="0" smtClean="0">
                <a:solidFill>
                  <a:schemeClr val="tx1"/>
                </a:solidFill>
              </a:rPr>
              <a:t>◆内容</a:t>
            </a:r>
            <a:r>
              <a:rPr lang="ja-JP" altLang="en-US" sz="1400" dirty="0" smtClean="0">
                <a:solidFill>
                  <a:schemeClr val="tx1"/>
                </a:solidFill>
              </a:rPr>
              <a:t>＆進め方</a:t>
            </a:r>
            <a:endParaRPr kumimoji="1" lang="ja-JP" altLang="en-US" sz="1400" dirty="0">
              <a:solidFill>
                <a:schemeClr val="tx1"/>
              </a:solidFill>
            </a:endParaRPr>
          </a:p>
        </p:txBody>
      </p:sp>
      <p:sp>
        <p:nvSpPr>
          <p:cNvPr id="10" name="テキスト プレースホルダ 7"/>
          <p:cNvSpPr txBox="1">
            <a:spLocks/>
          </p:cNvSpPr>
          <p:nvPr/>
        </p:nvSpPr>
        <p:spPr>
          <a:xfrm>
            <a:off x="260648" y="8193360"/>
            <a:ext cx="3024336" cy="288032"/>
          </a:xfrm>
          <a:prstGeom prst="rect">
            <a:avLst/>
          </a:prstGeom>
        </p:spPr>
        <p:txBody>
          <a:bodyPr anchor="t" anchorCtr="0">
            <a:noAutofit/>
          </a:bodyPr>
          <a:lstStyle/>
          <a:p>
            <a:pPr marL="0" marR="0" lvl="0" indent="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1" lang="ja-JP" altLang="en-US" sz="1400" b="0" i="0" u="none" strike="noStrike" kern="1200" cap="none" spc="0" normalizeH="0" baseline="0" noProof="0" dirty="0" smtClean="0">
                <a:ln>
                  <a:noFill/>
                </a:ln>
                <a:solidFill>
                  <a:schemeClr val="tx1">
                    <a:tint val="75000"/>
                  </a:schemeClr>
                </a:solidFill>
                <a:effectLst/>
                <a:uLnTx/>
                <a:uFillTx/>
                <a:latin typeface="+mn-lt"/>
                <a:ea typeface="+mn-ea"/>
                <a:cs typeface="+mn-cs"/>
              </a:rPr>
              <a:t>◆担当講師紹介</a:t>
            </a:r>
            <a:endParaRPr kumimoji="1" lang="ja-JP" alt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2" name="テキスト プレースホルダ 7"/>
          <p:cNvSpPr txBox="1">
            <a:spLocks/>
          </p:cNvSpPr>
          <p:nvPr/>
        </p:nvSpPr>
        <p:spPr>
          <a:xfrm>
            <a:off x="3573016" y="8193361"/>
            <a:ext cx="2952328" cy="360040"/>
          </a:xfrm>
          <a:prstGeom prst="rect">
            <a:avLst/>
          </a:prstGeom>
        </p:spPr>
        <p:txBody>
          <a:bodyPr anchor="t" anchorCtr="0">
            <a:normAutofit/>
          </a:bodyPr>
          <a:lstStyle/>
          <a:p>
            <a:pPr marL="0" marR="0" lvl="0" indent="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ja-JP" altLang="en-US" sz="1400" dirty="0" smtClean="0">
                <a:solidFill>
                  <a:schemeClr val="tx1">
                    <a:tint val="75000"/>
                  </a:schemeClr>
                </a:solidFill>
              </a:rPr>
              <a:t>◆主催</a:t>
            </a:r>
            <a:endParaRPr kumimoji="1" lang="ja-JP" alt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2" name="角丸四角形 21"/>
          <p:cNvSpPr/>
          <p:nvPr/>
        </p:nvSpPr>
        <p:spPr>
          <a:xfrm>
            <a:off x="4941168" y="2288704"/>
            <a:ext cx="1728192" cy="720080"/>
          </a:xfrm>
          <a:prstGeom prst="round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ネガティブ解消</a:t>
            </a:r>
            <a:endParaRPr kumimoji="1" lang="en-US" altLang="ja-JP" sz="1400" dirty="0" smtClean="0">
              <a:solidFill>
                <a:schemeClr val="tx1"/>
              </a:solidFill>
            </a:endParaRPr>
          </a:p>
          <a:p>
            <a:r>
              <a:rPr lang="ja-JP" altLang="en-US" sz="1400" dirty="0" smtClean="0">
                <a:solidFill>
                  <a:schemeClr val="tx1"/>
                </a:solidFill>
              </a:rPr>
              <a:t>・成功体験</a:t>
            </a:r>
            <a:endParaRPr lang="en-US" altLang="ja-JP" sz="1400" dirty="0" smtClean="0">
              <a:solidFill>
                <a:schemeClr val="tx1"/>
              </a:solidFill>
            </a:endParaRPr>
          </a:p>
          <a:p>
            <a:r>
              <a:rPr kumimoji="1" lang="ja-JP" altLang="en-US" sz="1400" dirty="0" smtClean="0">
                <a:solidFill>
                  <a:schemeClr val="tx1"/>
                </a:solidFill>
              </a:rPr>
              <a:t>・顧客志向</a:t>
            </a:r>
            <a:endParaRPr kumimoji="1" lang="ja-JP" altLang="en-US" sz="1400" dirty="0">
              <a:solidFill>
                <a:schemeClr val="tx1"/>
              </a:solidFill>
            </a:endParaRPr>
          </a:p>
        </p:txBody>
      </p:sp>
      <p:sp>
        <p:nvSpPr>
          <p:cNvPr id="23" name="テキスト ボックス 22"/>
          <p:cNvSpPr txBox="1"/>
          <p:nvPr/>
        </p:nvSpPr>
        <p:spPr>
          <a:xfrm>
            <a:off x="116632" y="3944888"/>
            <a:ext cx="2232248" cy="3970318"/>
          </a:xfrm>
          <a:prstGeom prst="rect">
            <a:avLst/>
          </a:prstGeom>
          <a:noFill/>
        </p:spPr>
        <p:txBody>
          <a:bodyPr wrap="square" rtlCol="0">
            <a:spAutoFit/>
          </a:bodyPr>
          <a:lstStyle/>
          <a:p>
            <a:r>
              <a:rPr kumimoji="1" lang="ja-JP" altLang="en-US" sz="1200" dirty="0" smtClean="0"/>
              <a:t>中小企業であっても体系的・継続的に人材育成ができる場を提供することを目的に開催しております。１名からでも参加できますので、ぜひご活用ください。</a:t>
            </a:r>
            <a:endParaRPr kumimoji="1" lang="en-US" altLang="ja-JP" sz="1200" dirty="0" smtClean="0"/>
          </a:p>
          <a:p>
            <a:endParaRPr kumimoji="1" lang="en-US" altLang="ja-JP" sz="1200" dirty="0" smtClean="0"/>
          </a:p>
          <a:p>
            <a:r>
              <a:rPr lang="ja-JP" altLang="en-US" sz="1200" dirty="0" smtClean="0"/>
              <a:t>経験豊富な人気講師が担当し、</a:t>
            </a:r>
            <a:endParaRPr lang="en-US" altLang="ja-JP" sz="1200" dirty="0" smtClean="0"/>
          </a:p>
          <a:p>
            <a:r>
              <a:rPr lang="ja-JP" altLang="en-US" sz="1200" dirty="0" smtClean="0"/>
              <a:t>体験から学ぶケース演習方式を主体とします。</a:t>
            </a:r>
            <a:endParaRPr lang="en-US" altLang="ja-JP" sz="1200" dirty="0" smtClean="0"/>
          </a:p>
          <a:p>
            <a:r>
              <a:rPr lang="ja-JP" altLang="en-US" sz="1200" dirty="0" smtClean="0"/>
              <a:t>楽しみながら、真剣に学べる機会を演出させていただきます。</a:t>
            </a:r>
            <a:endParaRPr lang="en-US" altLang="ja-JP" sz="1200" dirty="0" smtClean="0"/>
          </a:p>
          <a:p>
            <a:endParaRPr kumimoji="1" lang="en-US" altLang="ja-JP" sz="1200" dirty="0" smtClean="0"/>
          </a:p>
          <a:p>
            <a:r>
              <a:rPr lang="ja-JP" altLang="en-US" sz="1200" dirty="0" smtClean="0">
                <a:latin typeface="+mn-ea"/>
              </a:rPr>
              <a:t>第１回：カリキュラム</a:t>
            </a:r>
            <a:endParaRPr lang="en-US" altLang="ja-JP" sz="1200" dirty="0" smtClean="0">
              <a:latin typeface="+mn-ea"/>
            </a:endParaRPr>
          </a:p>
          <a:p>
            <a:pPr>
              <a:spcBef>
                <a:spcPct val="0"/>
              </a:spcBef>
              <a:defRPr/>
            </a:pPr>
            <a:r>
              <a:rPr lang="en-US" altLang="ja-JP" sz="1200" dirty="0" smtClean="0">
                <a:latin typeface="+mn-ea"/>
              </a:rPr>
              <a:t>1)</a:t>
            </a:r>
            <a:r>
              <a:rPr lang="ja-JP" altLang="en-US" sz="1200" dirty="0" smtClean="0">
                <a:latin typeface="+mn-ea"/>
              </a:rPr>
              <a:t>先が見えない状況下での </a:t>
            </a:r>
            <a:endParaRPr lang="en-US" altLang="ja-JP" sz="1200" dirty="0" smtClean="0">
              <a:latin typeface="+mn-ea"/>
            </a:endParaRPr>
          </a:p>
          <a:p>
            <a:pPr>
              <a:spcBef>
                <a:spcPct val="0"/>
              </a:spcBef>
              <a:defRPr/>
            </a:pPr>
            <a:r>
              <a:rPr lang="en-US" altLang="ja-JP" sz="1200" dirty="0" smtClean="0">
                <a:latin typeface="+mn-ea"/>
              </a:rPr>
              <a:t>  </a:t>
            </a:r>
            <a:r>
              <a:rPr lang="ja-JP" altLang="en-US" sz="1200" dirty="0" smtClean="0">
                <a:latin typeface="+mn-ea"/>
              </a:rPr>
              <a:t>リーダーシップ</a:t>
            </a:r>
          </a:p>
          <a:p>
            <a:pPr>
              <a:spcBef>
                <a:spcPct val="0"/>
              </a:spcBef>
              <a:defRPr/>
            </a:pPr>
            <a:r>
              <a:rPr lang="en-US" altLang="ja-JP" sz="1200" dirty="0" smtClean="0">
                <a:latin typeface="+mn-ea"/>
              </a:rPr>
              <a:t>2)</a:t>
            </a:r>
            <a:r>
              <a:rPr lang="ja-JP" altLang="en-US" sz="1200" dirty="0" smtClean="0">
                <a:latin typeface="+mn-ea"/>
              </a:rPr>
              <a:t>分析力と考え方で導く</a:t>
            </a:r>
            <a:endParaRPr lang="en-US" altLang="ja-JP" sz="1200" dirty="0" smtClean="0">
              <a:latin typeface="+mn-ea"/>
            </a:endParaRPr>
          </a:p>
          <a:p>
            <a:pPr>
              <a:spcBef>
                <a:spcPct val="0"/>
              </a:spcBef>
              <a:defRPr/>
            </a:pPr>
            <a:r>
              <a:rPr lang="en-US" altLang="ja-JP" sz="1200" dirty="0" smtClean="0">
                <a:latin typeface="+mn-ea"/>
              </a:rPr>
              <a:t>  </a:t>
            </a:r>
            <a:r>
              <a:rPr lang="ja-JP" altLang="en-US" sz="1200" dirty="0" smtClean="0">
                <a:latin typeface="+mn-ea"/>
              </a:rPr>
              <a:t>リーダーシップ</a:t>
            </a:r>
          </a:p>
          <a:p>
            <a:pPr>
              <a:spcBef>
                <a:spcPct val="0"/>
              </a:spcBef>
              <a:defRPr/>
            </a:pPr>
            <a:r>
              <a:rPr lang="en-US" altLang="ja-JP" sz="1200" dirty="0" smtClean="0">
                <a:latin typeface="+mn-ea"/>
              </a:rPr>
              <a:t>3)</a:t>
            </a:r>
            <a:r>
              <a:rPr lang="ja-JP" altLang="en-US" sz="1200" dirty="0" smtClean="0">
                <a:latin typeface="+mn-ea"/>
              </a:rPr>
              <a:t>多人数へのリーダーシップ</a:t>
            </a:r>
          </a:p>
          <a:p>
            <a:endParaRPr kumimoji="1" lang="en-US" altLang="ja-JP" sz="1200" dirty="0" smtClean="0"/>
          </a:p>
        </p:txBody>
      </p:sp>
      <p:sp>
        <p:nvSpPr>
          <p:cNvPr id="24" name="正方形/長方形 23"/>
          <p:cNvSpPr/>
          <p:nvPr/>
        </p:nvSpPr>
        <p:spPr>
          <a:xfrm>
            <a:off x="2564904" y="3728864"/>
            <a:ext cx="4104456" cy="39604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ホームベース 24"/>
          <p:cNvSpPr/>
          <p:nvPr/>
        </p:nvSpPr>
        <p:spPr>
          <a:xfrm>
            <a:off x="2564904" y="3728864"/>
            <a:ext cx="4032448" cy="360040"/>
          </a:xfrm>
          <a:prstGeom prst="homePlate">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開催予定テーマ</a:t>
            </a:r>
            <a:endParaRPr lang="en-US" altLang="ja-JP" dirty="0" smtClean="0"/>
          </a:p>
        </p:txBody>
      </p:sp>
      <p:sp>
        <p:nvSpPr>
          <p:cNvPr id="28" name="正方形/長方形 27"/>
          <p:cNvSpPr/>
          <p:nvPr/>
        </p:nvSpPr>
        <p:spPr>
          <a:xfrm>
            <a:off x="2564904" y="4160912"/>
            <a:ext cx="1944216" cy="43204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rPr>
              <a:t>2015</a:t>
            </a:r>
            <a:r>
              <a:rPr lang="ja-JP" altLang="en-US" sz="1400" dirty="0" smtClean="0">
                <a:solidFill>
                  <a:schemeClr val="tx1"/>
                </a:solidFill>
              </a:rPr>
              <a:t>年４月９日</a:t>
            </a:r>
            <a:endParaRPr lang="en-US" altLang="ja-JP" sz="1400" dirty="0" smtClean="0">
              <a:solidFill>
                <a:schemeClr val="tx1"/>
              </a:solidFill>
            </a:endParaRPr>
          </a:p>
          <a:p>
            <a:pPr algn="ctr"/>
            <a:r>
              <a:rPr lang="ja-JP" altLang="en-US" sz="1400" dirty="0" smtClean="0">
                <a:solidFill>
                  <a:schemeClr val="tx1"/>
                </a:solidFill>
              </a:rPr>
              <a:t>リーダーシップ</a:t>
            </a:r>
            <a:endParaRPr kumimoji="1" lang="ja-JP" altLang="en-US" sz="1400" dirty="0">
              <a:solidFill>
                <a:schemeClr val="tx1"/>
              </a:solidFill>
            </a:endParaRPr>
          </a:p>
        </p:txBody>
      </p:sp>
      <p:sp>
        <p:nvSpPr>
          <p:cNvPr id="44" name="テキスト ボックス 43"/>
          <p:cNvSpPr txBox="1"/>
          <p:nvPr/>
        </p:nvSpPr>
        <p:spPr>
          <a:xfrm>
            <a:off x="332656" y="8481392"/>
            <a:ext cx="3096344" cy="1200329"/>
          </a:xfrm>
          <a:prstGeom prst="rect">
            <a:avLst/>
          </a:prstGeom>
          <a:noFill/>
        </p:spPr>
        <p:txBody>
          <a:bodyPr wrap="square" rtlCol="0">
            <a:spAutoFit/>
          </a:bodyPr>
          <a:lstStyle/>
          <a:p>
            <a:r>
              <a:rPr lang="ja-JP" altLang="en-US" sz="1200" dirty="0" smtClean="0"/>
              <a:t>飯塚英太郎　昭和</a:t>
            </a:r>
            <a:r>
              <a:rPr lang="en-US" altLang="ja-JP" sz="1200" dirty="0" smtClean="0"/>
              <a:t>42</a:t>
            </a:r>
            <a:r>
              <a:rPr lang="ja-JP" altLang="en-US" sz="1200" dirty="0" smtClean="0"/>
              <a:t>年生まれ</a:t>
            </a:r>
            <a:endParaRPr lang="en-US" altLang="ja-JP" sz="1200" dirty="0" smtClean="0"/>
          </a:p>
          <a:p>
            <a:r>
              <a:rPr kumimoji="1" lang="ja-JP" altLang="en-US" sz="1200" dirty="0" smtClean="0"/>
              <a:t>コンサタント会社の営業職として</a:t>
            </a:r>
            <a:r>
              <a:rPr kumimoji="1" lang="en-US" altLang="ja-JP" sz="1200" dirty="0" smtClean="0"/>
              <a:t>10</a:t>
            </a:r>
            <a:r>
              <a:rPr kumimoji="1" lang="ja-JP" altLang="en-US" sz="1200" dirty="0" smtClean="0"/>
              <a:t>年間勤務する。</a:t>
            </a:r>
            <a:r>
              <a:rPr lang="ja-JP" altLang="en-US" sz="1200" dirty="0" smtClean="0"/>
              <a:t>人材育成においては、大手企業を中心に１０年以上の研修講師経験を持つ。楽しいながらも、実務を意識した真摯なフィードバックが持ち味。</a:t>
            </a:r>
            <a:endParaRPr kumimoji="1" lang="en-US" altLang="ja-JP" sz="1200" dirty="0" smtClean="0"/>
          </a:p>
        </p:txBody>
      </p:sp>
      <p:sp>
        <p:nvSpPr>
          <p:cNvPr id="45" name="テキスト ボックス 44"/>
          <p:cNvSpPr txBox="1"/>
          <p:nvPr/>
        </p:nvSpPr>
        <p:spPr>
          <a:xfrm>
            <a:off x="3573016" y="8481392"/>
            <a:ext cx="3096344" cy="1200329"/>
          </a:xfrm>
          <a:prstGeom prst="rect">
            <a:avLst/>
          </a:prstGeom>
          <a:noFill/>
        </p:spPr>
        <p:txBody>
          <a:bodyPr wrap="square" rtlCol="0">
            <a:spAutoFit/>
          </a:bodyPr>
          <a:lstStyle/>
          <a:p>
            <a:r>
              <a:rPr lang="ja-JP" altLang="en-US" sz="1200" dirty="0" smtClean="0"/>
              <a:t>株式会社インサイト経営</a:t>
            </a:r>
            <a:endParaRPr lang="en-US" altLang="ja-JP" sz="1200" dirty="0" smtClean="0"/>
          </a:p>
          <a:p>
            <a:r>
              <a:rPr lang="ja-JP" altLang="en-US" sz="1200" dirty="0" smtClean="0"/>
              <a:t>〒</a:t>
            </a:r>
            <a:r>
              <a:rPr lang="en-US" altLang="ja-JP" sz="1200" dirty="0" smtClean="0"/>
              <a:t>150-0002</a:t>
            </a:r>
          </a:p>
          <a:p>
            <a:r>
              <a:rPr kumimoji="1" lang="ja-JP" altLang="en-US" sz="1200" dirty="0" smtClean="0"/>
              <a:t>東京都渋谷区渋谷</a:t>
            </a:r>
            <a:r>
              <a:rPr kumimoji="1" lang="en-US" altLang="ja-JP" sz="1200" dirty="0" smtClean="0"/>
              <a:t>2-7-14</a:t>
            </a:r>
            <a:r>
              <a:rPr kumimoji="1" lang="ja-JP" altLang="en-US" sz="1200" dirty="0" smtClean="0"/>
              <a:t>中村ビル５Ｆ</a:t>
            </a:r>
            <a:endParaRPr kumimoji="1" lang="en-US" altLang="ja-JP" sz="1200" dirty="0" smtClean="0"/>
          </a:p>
          <a:p>
            <a:r>
              <a:rPr kumimoji="1" lang="en-US" altLang="ja-JP" sz="1200" dirty="0" smtClean="0"/>
              <a:t>TEL 03-5468-7613 FAX 03-5468-7614</a:t>
            </a:r>
          </a:p>
          <a:p>
            <a:r>
              <a:rPr lang="en-US" altLang="ja-JP" sz="1200" dirty="0" smtClean="0"/>
              <a:t>www.insight-net.com</a:t>
            </a:r>
          </a:p>
          <a:p>
            <a:r>
              <a:rPr lang="en-US" altLang="ja-JP" sz="1200" dirty="0" err="1" smtClean="0"/>
              <a:t>mail:info@insight-net.com</a:t>
            </a:r>
            <a:endParaRPr kumimoji="1" lang="en-US" altLang="ja-JP" sz="1200" dirty="0" smtClean="0"/>
          </a:p>
        </p:txBody>
      </p:sp>
      <p:grpSp>
        <p:nvGrpSpPr>
          <p:cNvPr id="49" name="Group 3"/>
          <p:cNvGrpSpPr>
            <a:grpSpLocks/>
          </p:cNvGrpSpPr>
          <p:nvPr/>
        </p:nvGrpSpPr>
        <p:grpSpPr bwMode="auto">
          <a:xfrm>
            <a:off x="3284984" y="776536"/>
            <a:ext cx="3024336" cy="2304256"/>
            <a:chOff x="0" y="0"/>
            <a:chExt cx="6077463" cy="3573194"/>
          </a:xfrm>
        </p:grpSpPr>
        <p:sp>
          <p:nvSpPr>
            <p:cNvPr id="50" name="フリーフォーム 12"/>
            <p:cNvSpPr>
              <a:spLocks/>
            </p:cNvSpPr>
            <p:nvPr/>
          </p:nvSpPr>
          <p:spPr bwMode="auto">
            <a:xfrm>
              <a:off x="3474720" y="0"/>
              <a:ext cx="2602523" cy="3559126"/>
            </a:xfrm>
            <a:custGeom>
              <a:avLst/>
              <a:gdLst/>
              <a:ahLst/>
              <a:cxnLst>
                <a:cxn ang="0">
                  <a:pos x="2250831" y="0"/>
                </a:cxn>
                <a:cxn ang="0">
                  <a:pos x="0" y="3545058"/>
                </a:cxn>
                <a:cxn ang="0">
                  <a:pos x="2602523" y="3559126"/>
                </a:cxn>
                <a:cxn ang="0">
                  <a:pos x="2602523" y="28135"/>
                </a:cxn>
                <a:cxn ang="0">
                  <a:pos x="2250831" y="0"/>
                </a:cxn>
              </a:cxnLst>
              <a:rect l="0" t="0" r="r" b="b"/>
              <a:pathLst>
                <a:path w="2602523" h="3559126">
                  <a:moveTo>
                    <a:pt x="2250831" y="0"/>
                  </a:moveTo>
                  <a:lnTo>
                    <a:pt x="0" y="3545058"/>
                  </a:lnTo>
                  <a:lnTo>
                    <a:pt x="2602523" y="3559126"/>
                  </a:lnTo>
                  <a:lnTo>
                    <a:pt x="2602523" y="28135"/>
                  </a:lnTo>
                  <a:lnTo>
                    <a:pt x="2250831" y="0"/>
                  </a:lnTo>
                  <a:close/>
                </a:path>
              </a:pathLst>
            </a:custGeom>
            <a:solidFill>
              <a:srgbClr val="FFFF99"/>
            </a:solidFill>
            <a:ln w="9525" cap="flat" cmpd="sng">
              <a:solidFill>
                <a:schemeClr val="tx1"/>
              </a:solidFill>
              <a:round/>
              <a:headEnd/>
              <a:tailEnd/>
            </a:ln>
          </p:spPr>
          <p:txBody>
            <a:bodyPr/>
            <a:lstStyle/>
            <a:p>
              <a:endParaRPr lang="ja-JP" altLang="en-US" dirty="0"/>
            </a:p>
          </p:txBody>
        </p:sp>
        <p:sp>
          <p:nvSpPr>
            <p:cNvPr id="51" name="フリーフォーム 8"/>
            <p:cNvSpPr>
              <a:spLocks/>
            </p:cNvSpPr>
            <p:nvPr/>
          </p:nvSpPr>
          <p:spPr bwMode="auto">
            <a:xfrm>
              <a:off x="0" y="14067"/>
              <a:ext cx="2616591" cy="3530991"/>
            </a:xfrm>
            <a:custGeom>
              <a:avLst/>
              <a:gdLst/>
              <a:ahLst/>
              <a:cxnLst>
                <a:cxn ang="0">
                  <a:pos x="0" y="0"/>
                </a:cxn>
                <a:cxn ang="0">
                  <a:pos x="0" y="3530991"/>
                </a:cxn>
                <a:cxn ang="0">
                  <a:pos x="407963" y="3530991"/>
                </a:cxn>
                <a:cxn ang="0">
                  <a:pos x="2616591" y="14068"/>
                </a:cxn>
                <a:cxn ang="0">
                  <a:pos x="0" y="0"/>
                </a:cxn>
              </a:cxnLst>
              <a:rect l="0" t="0" r="r" b="b"/>
              <a:pathLst>
                <a:path w="2616591" h="3530991">
                  <a:moveTo>
                    <a:pt x="0" y="0"/>
                  </a:moveTo>
                  <a:lnTo>
                    <a:pt x="0" y="3530991"/>
                  </a:lnTo>
                  <a:lnTo>
                    <a:pt x="407963" y="3530991"/>
                  </a:lnTo>
                  <a:lnTo>
                    <a:pt x="2616591" y="14068"/>
                  </a:lnTo>
                  <a:lnTo>
                    <a:pt x="0" y="0"/>
                  </a:lnTo>
                  <a:close/>
                </a:path>
              </a:pathLst>
            </a:custGeom>
            <a:solidFill>
              <a:schemeClr val="accent1"/>
            </a:solidFill>
            <a:ln w="9525">
              <a:noFill/>
              <a:round/>
              <a:headEnd/>
              <a:tailEnd/>
            </a:ln>
            <a:effectLst/>
          </p:spPr>
          <p:txBody>
            <a:bodyPr/>
            <a:lstStyle/>
            <a:p>
              <a:endParaRPr lang="ja-JP" altLang="en-US" dirty="0"/>
            </a:p>
          </p:txBody>
        </p:sp>
        <p:sp>
          <p:nvSpPr>
            <p:cNvPr id="52" name="フリーフォーム 10"/>
            <p:cNvSpPr>
              <a:spLocks/>
            </p:cNvSpPr>
            <p:nvPr/>
          </p:nvSpPr>
          <p:spPr bwMode="auto">
            <a:xfrm>
              <a:off x="407963" y="0"/>
              <a:ext cx="5303520" cy="3573194"/>
            </a:xfrm>
            <a:custGeom>
              <a:avLst/>
              <a:gdLst/>
              <a:ahLst/>
              <a:cxnLst>
                <a:cxn ang="0">
                  <a:pos x="2236763" y="0"/>
                </a:cxn>
                <a:cxn ang="0">
                  <a:pos x="0" y="3545058"/>
                </a:cxn>
                <a:cxn ang="0">
                  <a:pos x="3080825" y="3573194"/>
                </a:cxn>
                <a:cxn ang="0">
                  <a:pos x="5303520" y="0"/>
                </a:cxn>
              </a:cxnLst>
              <a:rect l="0" t="0" r="r" b="b"/>
              <a:pathLst>
                <a:path w="5303520" h="3573194">
                  <a:moveTo>
                    <a:pt x="2236763" y="0"/>
                  </a:moveTo>
                  <a:lnTo>
                    <a:pt x="0" y="3545058"/>
                  </a:lnTo>
                  <a:lnTo>
                    <a:pt x="3080825" y="3573194"/>
                  </a:lnTo>
                  <a:lnTo>
                    <a:pt x="5303520" y="0"/>
                  </a:lnTo>
                </a:path>
              </a:pathLst>
            </a:custGeom>
            <a:solidFill>
              <a:srgbClr val="92D050"/>
            </a:solidFill>
            <a:ln w="9525" cap="flat" cmpd="sng">
              <a:solidFill>
                <a:schemeClr val="tx1"/>
              </a:solidFill>
              <a:round/>
              <a:headEnd/>
              <a:tailEnd/>
            </a:ln>
          </p:spPr>
          <p:txBody>
            <a:bodyPr/>
            <a:lstStyle/>
            <a:p>
              <a:endParaRPr lang="ja-JP" altLang="en-US" dirty="0"/>
            </a:p>
          </p:txBody>
        </p:sp>
        <p:sp>
          <p:nvSpPr>
            <p:cNvPr id="53" name="正方形/長方形 3"/>
            <p:cNvSpPr>
              <a:spLocks noChangeArrowheads="1"/>
            </p:cNvSpPr>
            <p:nvPr/>
          </p:nvSpPr>
          <p:spPr bwMode="auto">
            <a:xfrm>
              <a:off x="0" y="14286"/>
              <a:ext cx="6077463" cy="3544622"/>
            </a:xfrm>
            <a:prstGeom prst="rect">
              <a:avLst/>
            </a:prstGeom>
            <a:noFill/>
            <a:ln w="76200" cmpd="sng">
              <a:solidFill>
                <a:srgbClr val="BFBFBF"/>
              </a:solidFill>
              <a:miter lim="800000"/>
              <a:headEnd/>
              <a:tailEnd/>
            </a:ln>
          </p:spPr>
          <p:txBody>
            <a:bodyPr/>
            <a:lstStyle/>
            <a:p>
              <a:pPr algn="ctr" eaLnBrk="0" hangingPunct="0"/>
              <a:endParaRPr lang="ja-JP" altLang="en-US" sz="1800" b="0" dirty="0">
                <a:solidFill>
                  <a:schemeClr val="tx1"/>
                </a:solidFill>
              </a:endParaRPr>
            </a:p>
          </p:txBody>
        </p:sp>
        <p:cxnSp>
          <p:nvCxnSpPr>
            <p:cNvPr id="54" name="直線コネクタ 5"/>
            <p:cNvCxnSpPr>
              <a:cxnSpLocks noChangeShapeType="1"/>
            </p:cNvCxnSpPr>
            <p:nvPr/>
          </p:nvCxnSpPr>
          <p:spPr bwMode="auto">
            <a:xfrm flipH="1">
              <a:off x="393733" y="14286"/>
              <a:ext cx="2251265" cy="3544622"/>
            </a:xfrm>
            <a:prstGeom prst="line">
              <a:avLst/>
            </a:prstGeom>
            <a:noFill/>
            <a:ln w="57150" cmpd="sng">
              <a:solidFill>
                <a:srgbClr val="BFBFBF"/>
              </a:solidFill>
              <a:round/>
              <a:headEnd/>
              <a:tailEnd/>
            </a:ln>
            <a:effectLst/>
          </p:spPr>
        </p:cxnSp>
        <p:cxnSp>
          <p:nvCxnSpPr>
            <p:cNvPr id="55" name="直線コネクタ 11"/>
            <p:cNvCxnSpPr>
              <a:cxnSpLocks noChangeShapeType="1"/>
            </p:cNvCxnSpPr>
            <p:nvPr/>
          </p:nvCxnSpPr>
          <p:spPr bwMode="auto">
            <a:xfrm flipH="1">
              <a:off x="3475331" y="14286"/>
              <a:ext cx="2249677" cy="3544622"/>
            </a:xfrm>
            <a:prstGeom prst="line">
              <a:avLst/>
            </a:prstGeom>
            <a:noFill/>
            <a:ln w="57150" cmpd="sng">
              <a:solidFill>
                <a:srgbClr val="BFBFBF"/>
              </a:solidFill>
              <a:round/>
              <a:headEnd/>
              <a:tailEnd/>
            </a:ln>
            <a:effectLst/>
          </p:spPr>
        </p:cxnSp>
      </p:grpSp>
      <p:sp>
        <p:nvSpPr>
          <p:cNvPr id="56" name="テキスト ボックス 23"/>
          <p:cNvSpPr txBox="1">
            <a:spLocks noChangeArrowheads="1"/>
          </p:cNvSpPr>
          <p:nvPr/>
        </p:nvSpPr>
        <p:spPr bwMode="auto">
          <a:xfrm>
            <a:off x="2852936" y="920552"/>
            <a:ext cx="2088232" cy="584775"/>
          </a:xfrm>
          <a:prstGeom prst="rect">
            <a:avLst/>
          </a:prstGeom>
          <a:noFill/>
          <a:ln w="9525">
            <a:noFill/>
            <a:miter lim="800000"/>
            <a:headEnd/>
            <a:tailEnd/>
          </a:ln>
        </p:spPr>
        <p:txBody>
          <a:bodyPr wrap="square">
            <a:spAutoFit/>
          </a:bodyPr>
          <a:lstStyle/>
          <a:p>
            <a:pPr algn="ctr" eaLnBrk="0" hangingPunct="0"/>
            <a:r>
              <a:rPr lang="ja-JP" altLang="en-US" sz="1600" dirty="0" smtClean="0">
                <a:effectLst>
                  <a:outerShdw blurRad="38100" dist="38100" dir="2700000" algn="tl">
                    <a:srgbClr val="C0C0C0"/>
                  </a:outerShdw>
                </a:effectLst>
                <a:latin typeface="HG創英角ｺﾞｼｯｸUB" pitchFamily="49" charset="-128"/>
                <a:ea typeface="HG創英角ｺﾞｼｯｸUB" pitchFamily="49" charset="-128"/>
              </a:rPr>
              <a:t>コンセプチュアル</a:t>
            </a:r>
            <a:endParaRPr lang="en-US" sz="1600" b="0" dirty="0">
              <a:solidFill>
                <a:schemeClr val="tx1"/>
              </a:solidFill>
              <a:effectLst>
                <a:outerShdw blurRad="38100" dist="38100" dir="2700000" algn="tl">
                  <a:srgbClr val="C0C0C0"/>
                </a:outerShdw>
              </a:effectLst>
              <a:latin typeface="HG創英角ｺﾞｼｯｸUB" pitchFamily="49" charset="-128"/>
              <a:ea typeface="HG創英角ｺﾞｼｯｸUB" pitchFamily="49" charset="-128"/>
            </a:endParaRPr>
          </a:p>
          <a:p>
            <a:pPr algn="ctr" eaLnBrk="0" hangingPunct="0"/>
            <a:r>
              <a:rPr lang="ja-JP" altLang="en-US" sz="1600" b="0" dirty="0">
                <a:solidFill>
                  <a:schemeClr val="tx1"/>
                </a:solidFill>
                <a:effectLst>
                  <a:outerShdw blurRad="38100" dist="38100" dir="2700000" algn="tl">
                    <a:srgbClr val="C0C0C0"/>
                  </a:outerShdw>
                </a:effectLst>
                <a:latin typeface="HG創英角ｺﾞｼｯｸUB" pitchFamily="49" charset="-128"/>
                <a:ea typeface="HG創英角ｺﾞｼｯｸUB" pitchFamily="49" charset="-128"/>
              </a:rPr>
              <a:t>スキル</a:t>
            </a:r>
          </a:p>
        </p:txBody>
      </p:sp>
      <p:sp>
        <p:nvSpPr>
          <p:cNvPr id="57" name="テキスト ボックス 23"/>
          <p:cNvSpPr txBox="1">
            <a:spLocks noChangeArrowheads="1"/>
          </p:cNvSpPr>
          <p:nvPr/>
        </p:nvSpPr>
        <p:spPr bwMode="auto">
          <a:xfrm>
            <a:off x="4221088" y="1568624"/>
            <a:ext cx="1240060" cy="579163"/>
          </a:xfrm>
          <a:prstGeom prst="rect">
            <a:avLst/>
          </a:prstGeom>
          <a:noFill/>
          <a:ln w="9525">
            <a:noFill/>
            <a:miter lim="800000"/>
            <a:headEnd/>
            <a:tailEnd/>
          </a:ln>
        </p:spPr>
        <p:txBody>
          <a:bodyPr wrap="square">
            <a:spAutoFit/>
          </a:bodyPr>
          <a:lstStyle/>
          <a:p>
            <a:pPr algn="ctr" eaLnBrk="0" hangingPunct="0"/>
            <a:r>
              <a:rPr lang="ja-JP" altLang="en-US" sz="1600" dirty="0" smtClean="0">
                <a:effectLst>
                  <a:outerShdw blurRad="38100" dist="38100" dir="2700000" algn="tl">
                    <a:srgbClr val="C0C0C0"/>
                  </a:outerShdw>
                </a:effectLst>
                <a:latin typeface="HG創英角ｺﾞｼｯｸUB" pitchFamily="49" charset="-128"/>
                <a:ea typeface="HG創英角ｺﾞｼｯｸUB" pitchFamily="49" charset="-128"/>
              </a:rPr>
              <a:t>ヒューマン</a:t>
            </a:r>
            <a:endParaRPr lang="en-US" sz="1600" b="0" dirty="0">
              <a:solidFill>
                <a:schemeClr val="tx1"/>
              </a:solidFill>
              <a:effectLst>
                <a:outerShdw blurRad="38100" dist="38100" dir="2700000" algn="tl">
                  <a:srgbClr val="C0C0C0"/>
                </a:outerShdw>
              </a:effectLst>
              <a:latin typeface="HG創英角ｺﾞｼｯｸUB" pitchFamily="49" charset="-128"/>
              <a:ea typeface="HG創英角ｺﾞｼｯｸUB" pitchFamily="49" charset="-128"/>
            </a:endParaRPr>
          </a:p>
          <a:p>
            <a:pPr algn="ctr" eaLnBrk="0" hangingPunct="0"/>
            <a:r>
              <a:rPr lang="ja-JP" altLang="en-US" sz="1600" b="0" dirty="0">
                <a:solidFill>
                  <a:schemeClr val="tx1"/>
                </a:solidFill>
                <a:effectLst>
                  <a:outerShdw blurRad="38100" dist="38100" dir="2700000" algn="tl">
                    <a:srgbClr val="C0C0C0"/>
                  </a:outerShdw>
                </a:effectLst>
                <a:latin typeface="HG創英角ｺﾞｼｯｸUB" pitchFamily="49" charset="-128"/>
                <a:ea typeface="HG創英角ｺﾞｼｯｸUB" pitchFamily="49" charset="-128"/>
              </a:rPr>
              <a:t>スキル</a:t>
            </a:r>
          </a:p>
        </p:txBody>
      </p:sp>
      <p:sp>
        <p:nvSpPr>
          <p:cNvPr id="58" name="テキスト ボックス 23"/>
          <p:cNvSpPr txBox="1">
            <a:spLocks noChangeArrowheads="1"/>
          </p:cNvSpPr>
          <p:nvPr/>
        </p:nvSpPr>
        <p:spPr bwMode="auto">
          <a:xfrm>
            <a:off x="5301208" y="2144688"/>
            <a:ext cx="1240060" cy="579163"/>
          </a:xfrm>
          <a:prstGeom prst="rect">
            <a:avLst/>
          </a:prstGeom>
          <a:noFill/>
          <a:ln w="9525">
            <a:noFill/>
            <a:miter lim="800000"/>
            <a:headEnd/>
            <a:tailEnd/>
          </a:ln>
        </p:spPr>
        <p:txBody>
          <a:bodyPr wrap="square">
            <a:spAutoFit/>
          </a:bodyPr>
          <a:lstStyle/>
          <a:p>
            <a:pPr algn="ctr" eaLnBrk="0" hangingPunct="0"/>
            <a:r>
              <a:rPr lang="ja-JP" altLang="en-US" sz="1600" b="0" dirty="0">
                <a:solidFill>
                  <a:schemeClr val="tx1"/>
                </a:solidFill>
                <a:effectLst>
                  <a:outerShdw blurRad="38100" dist="38100" dir="2700000" algn="tl">
                    <a:srgbClr val="C0C0C0"/>
                  </a:outerShdw>
                </a:effectLst>
                <a:latin typeface="HG創英角ｺﾞｼｯｸUB" pitchFamily="49" charset="-128"/>
                <a:ea typeface="HG創英角ｺﾞｼｯｸUB" pitchFamily="49" charset="-128"/>
              </a:rPr>
              <a:t>テクニカル</a:t>
            </a:r>
            <a:endParaRPr lang="en-US" sz="1600" b="0" dirty="0">
              <a:solidFill>
                <a:schemeClr val="tx1"/>
              </a:solidFill>
              <a:effectLst>
                <a:outerShdw blurRad="38100" dist="38100" dir="2700000" algn="tl">
                  <a:srgbClr val="C0C0C0"/>
                </a:outerShdw>
              </a:effectLst>
              <a:latin typeface="HG創英角ｺﾞｼｯｸUB" pitchFamily="49" charset="-128"/>
              <a:ea typeface="HG創英角ｺﾞｼｯｸUB" pitchFamily="49" charset="-128"/>
            </a:endParaRPr>
          </a:p>
          <a:p>
            <a:pPr algn="ctr" eaLnBrk="0" hangingPunct="0"/>
            <a:r>
              <a:rPr lang="ja-JP" altLang="en-US" sz="1600" b="0" dirty="0">
                <a:solidFill>
                  <a:schemeClr val="tx1"/>
                </a:solidFill>
                <a:effectLst>
                  <a:outerShdw blurRad="38100" dist="38100" dir="2700000" algn="tl">
                    <a:srgbClr val="C0C0C0"/>
                  </a:outerShdw>
                </a:effectLst>
                <a:latin typeface="HG創英角ｺﾞｼｯｸUB" pitchFamily="49" charset="-128"/>
                <a:ea typeface="HG創英角ｺﾞｼｯｸUB" pitchFamily="49" charset="-128"/>
              </a:rPr>
              <a:t>スキル</a:t>
            </a:r>
          </a:p>
        </p:txBody>
      </p:sp>
      <p:sp>
        <p:nvSpPr>
          <p:cNvPr id="59" name="テキスト ボックス 58"/>
          <p:cNvSpPr txBox="1"/>
          <p:nvPr/>
        </p:nvSpPr>
        <p:spPr>
          <a:xfrm>
            <a:off x="3429000" y="272480"/>
            <a:ext cx="2877711" cy="307777"/>
          </a:xfrm>
          <a:prstGeom prst="rect">
            <a:avLst/>
          </a:prstGeom>
          <a:noFill/>
        </p:spPr>
        <p:txBody>
          <a:bodyPr wrap="none" rtlCol="0">
            <a:spAutoFit/>
          </a:bodyPr>
          <a:lstStyle/>
          <a:p>
            <a:r>
              <a:rPr lang="ja-JP" altLang="en-US" sz="1400" b="1" dirty="0" smtClean="0"/>
              <a:t>職位による求められる能力の割合</a:t>
            </a:r>
            <a:endParaRPr kumimoji="1" lang="ja-JP" altLang="en-US" sz="1400" b="1" dirty="0"/>
          </a:p>
        </p:txBody>
      </p:sp>
      <p:cxnSp>
        <p:nvCxnSpPr>
          <p:cNvPr id="60" name="直線矢印コネクタ 14"/>
          <p:cNvCxnSpPr>
            <a:cxnSpLocks noChangeShapeType="1"/>
          </p:cNvCxnSpPr>
          <p:nvPr/>
        </p:nvCxnSpPr>
        <p:spPr bwMode="auto">
          <a:xfrm flipV="1">
            <a:off x="2780928" y="776536"/>
            <a:ext cx="0" cy="2376264"/>
          </a:xfrm>
          <a:prstGeom prst="straightConnector1">
            <a:avLst/>
          </a:prstGeom>
          <a:noFill/>
          <a:ln w="63500" cmpd="sng">
            <a:solidFill>
              <a:srgbClr val="7F7F7F"/>
            </a:solidFill>
            <a:round/>
            <a:headEnd/>
            <a:tailEnd type="arrow" w="med" len="med"/>
          </a:ln>
          <a:effectLst/>
        </p:spPr>
      </p:cxnSp>
      <p:sp>
        <p:nvSpPr>
          <p:cNvPr id="61" name="テキスト ボックス 16"/>
          <p:cNvSpPr txBox="1">
            <a:spLocks noChangeArrowheads="1"/>
          </p:cNvSpPr>
          <p:nvPr/>
        </p:nvSpPr>
        <p:spPr bwMode="auto">
          <a:xfrm>
            <a:off x="2780928" y="1352600"/>
            <a:ext cx="430887" cy="864096"/>
          </a:xfrm>
          <a:prstGeom prst="rect">
            <a:avLst/>
          </a:prstGeom>
          <a:noFill/>
          <a:ln w="9525">
            <a:noFill/>
            <a:miter lim="800000"/>
            <a:headEnd/>
            <a:tailEnd/>
          </a:ln>
        </p:spPr>
        <p:txBody>
          <a:bodyPr vert="eaVert" wrap="square">
            <a:spAutoFit/>
          </a:bodyPr>
          <a:lstStyle/>
          <a:p>
            <a:pPr eaLnBrk="0" hangingPunct="0"/>
            <a:r>
              <a:rPr lang="ja-JP" altLang="en-US" sz="1600" b="0" dirty="0">
                <a:solidFill>
                  <a:schemeClr val="tx1"/>
                </a:solidFill>
                <a:latin typeface="HG創英角ｺﾞｼｯｸUB" pitchFamily="49" charset="-128"/>
                <a:ea typeface="HG創英角ｺﾞｼｯｸUB" pitchFamily="49" charset="-128"/>
              </a:rPr>
              <a:t>職 位</a:t>
            </a:r>
          </a:p>
        </p:txBody>
      </p:sp>
      <p:sp>
        <p:nvSpPr>
          <p:cNvPr id="62" name="テキスト ボックス 61"/>
          <p:cNvSpPr txBox="1"/>
          <p:nvPr/>
        </p:nvSpPr>
        <p:spPr>
          <a:xfrm>
            <a:off x="116632" y="632520"/>
            <a:ext cx="2420888" cy="2585323"/>
          </a:xfrm>
          <a:prstGeom prst="rect">
            <a:avLst/>
          </a:prstGeom>
          <a:noFill/>
        </p:spPr>
        <p:txBody>
          <a:bodyPr wrap="square" rtlCol="0">
            <a:spAutoFit/>
          </a:bodyPr>
          <a:lstStyle/>
          <a:p>
            <a:r>
              <a:rPr lang="ja-JP" altLang="en-US" sz="1200" b="1" dirty="0" smtClean="0"/>
              <a:t>大企業では</a:t>
            </a:r>
            <a:r>
              <a:rPr kumimoji="1" lang="ja-JP" altLang="en-US" sz="1200" b="1" dirty="0" smtClean="0"/>
              <a:t>体系的かつ継続的に社員のスキル</a:t>
            </a:r>
            <a:r>
              <a:rPr lang="ja-JP" altLang="en-US" sz="1200" b="1" dirty="0" smtClean="0"/>
              <a:t>アップ研修を実施しています。</a:t>
            </a:r>
            <a:endParaRPr lang="en-US" altLang="ja-JP" sz="1200" b="1" dirty="0" smtClean="0"/>
          </a:p>
          <a:p>
            <a:r>
              <a:rPr lang="ja-JP" altLang="en-US" sz="1200" b="1" dirty="0" smtClean="0"/>
              <a:t>しかし、中小企業では人数が少ないこともあり継続的な育成が困難になっています。</a:t>
            </a:r>
            <a:endParaRPr lang="en-US" altLang="ja-JP" sz="1200" b="1" dirty="0" smtClean="0"/>
          </a:p>
          <a:p>
            <a:r>
              <a:rPr lang="ja-JP" altLang="en-US" sz="1200" b="1" dirty="0" smtClean="0"/>
              <a:t>　本来は職位が上がるごとにヒューマンスキル、コンセプチュアルスキルの発揮が求められます。</a:t>
            </a:r>
            <a:endParaRPr lang="en-US" altLang="ja-JP" sz="1200" b="1" dirty="0" smtClean="0"/>
          </a:p>
          <a:p>
            <a:r>
              <a:rPr lang="ja-JP" altLang="en-US" sz="1200" b="1" dirty="0" smtClean="0"/>
              <a:t>　また、職位に限らず若い年代からこの能力開発を実施しているのが現在の傾向です。</a:t>
            </a:r>
            <a:r>
              <a:rPr lang="ja-JP" altLang="en-US" b="1" dirty="0" smtClean="0"/>
              <a:t>　</a:t>
            </a:r>
            <a:endParaRPr kumimoji="1" lang="en-US" altLang="ja-JP" b="1" dirty="0" smtClean="0"/>
          </a:p>
        </p:txBody>
      </p:sp>
      <p:sp>
        <p:nvSpPr>
          <p:cNvPr id="63" name="テキスト ボックス 62"/>
          <p:cNvSpPr txBox="1"/>
          <p:nvPr/>
        </p:nvSpPr>
        <p:spPr>
          <a:xfrm>
            <a:off x="332656" y="272480"/>
            <a:ext cx="2159566" cy="307777"/>
          </a:xfrm>
          <a:prstGeom prst="rect">
            <a:avLst/>
          </a:prstGeom>
          <a:noFill/>
        </p:spPr>
        <p:txBody>
          <a:bodyPr wrap="none" rtlCol="0">
            <a:spAutoFit/>
          </a:bodyPr>
          <a:lstStyle/>
          <a:p>
            <a:r>
              <a:rPr lang="ja-JP" altLang="en-US" sz="1400" b="1" dirty="0" smtClean="0"/>
              <a:t>中小企業の人財育成課題</a:t>
            </a:r>
            <a:endParaRPr kumimoji="1" lang="ja-JP" altLang="en-US" sz="1400" b="1" dirty="0"/>
          </a:p>
        </p:txBody>
      </p:sp>
      <p:sp>
        <p:nvSpPr>
          <p:cNvPr id="64" name="正方形/長方形 63"/>
          <p:cNvSpPr/>
          <p:nvPr/>
        </p:nvSpPr>
        <p:spPr>
          <a:xfrm>
            <a:off x="4653136" y="4160912"/>
            <a:ext cx="1944216" cy="43204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１０月</a:t>
            </a:r>
            <a:endParaRPr lang="en-US" altLang="ja-JP" sz="1400" dirty="0" smtClean="0">
              <a:solidFill>
                <a:schemeClr val="tx1"/>
              </a:solidFill>
            </a:endParaRPr>
          </a:p>
          <a:p>
            <a:pPr algn="ctr"/>
            <a:r>
              <a:rPr kumimoji="1" lang="ja-JP" altLang="en-US" sz="1400" dirty="0" smtClean="0">
                <a:solidFill>
                  <a:schemeClr val="tx1"/>
                </a:solidFill>
              </a:rPr>
              <a:t>アサーション</a:t>
            </a:r>
            <a:endParaRPr kumimoji="1" lang="ja-JP" altLang="en-US" sz="1400" dirty="0">
              <a:solidFill>
                <a:schemeClr val="tx1"/>
              </a:solidFill>
            </a:endParaRPr>
          </a:p>
        </p:txBody>
      </p:sp>
      <p:sp>
        <p:nvSpPr>
          <p:cNvPr id="65" name="正方形/長方形 64"/>
          <p:cNvSpPr/>
          <p:nvPr/>
        </p:nvSpPr>
        <p:spPr>
          <a:xfrm>
            <a:off x="2564904" y="4736976"/>
            <a:ext cx="1944216" cy="43204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５月２２日</a:t>
            </a:r>
            <a:endParaRPr lang="en-US" altLang="ja-JP" sz="1400" dirty="0" smtClean="0">
              <a:solidFill>
                <a:schemeClr val="tx1"/>
              </a:solidFill>
            </a:endParaRPr>
          </a:p>
          <a:p>
            <a:pPr algn="ctr"/>
            <a:r>
              <a:rPr lang="ja-JP" altLang="en-US" sz="1400" dirty="0" smtClean="0">
                <a:solidFill>
                  <a:schemeClr val="tx1"/>
                </a:solidFill>
              </a:rPr>
              <a:t>コミュニケーション</a:t>
            </a:r>
            <a:endParaRPr kumimoji="1" lang="ja-JP" altLang="en-US" sz="1400" dirty="0">
              <a:solidFill>
                <a:schemeClr val="tx1"/>
              </a:solidFill>
            </a:endParaRPr>
          </a:p>
        </p:txBody>
      </p:sp>
      <p:sp>
        <p:nvSpPr>
          <p:cNvPr id="66" name="正方形/長方形 65"/>
          <p:cNvSpPr/>
          <p:nvPr/>
        </p:nvSpPr>
        <p:spPr>
          <a:xfrm>
            <a:off x="4653136" y="4736976"/>
            <a:ext cx="1944216" cy="43204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１１月</a:t>
            </a:r>
            <a:endParaRPr lang="en-US" altLang="ja-JP" sz="1400" dirty="0" smtClean="0">
              <a:solidFill>
                <a:schemeClr val="tx1"/>
              </a:solidFill>
            </a:endParaRPr>
          </a:p>
          <a:p>
            <a:pPr algn="ctr"/>
            <a:r>
              <a:rPr lang="ja-JP" altLang="en-US" sz="1400" dirty="0" smtClean="0">
                <a:solidFill>
                  <a:schemeClr val="tx1"/>
                </a:solidFill>
              </a:rPr>
              <a:t>チームワーク</a:t>
            </a:r>
            <a:endParaRPr kumimoji="1" lang="ja-JP" altLang="en-US" sz="1400" dirty="0">
              <a:solidFill>
                <a:schemeClr val="tx1"/>
              </a:solidFill>
            </a:endParaRPr>
          </a:p>
        </p:txBody>
      </p:sp>
      <p:sp>
        <p:nvSpPr>
          <p:cNvPr id="67" name="正方形/長方形 66"/>
          <p:cNvSpPr/>
          <p:nvPr/>
        </p:nvSpPr>
        <p:spPr>
          <a:xfrm>
            <a:off x="2564904" y="5313040"/>
            <a:ext cx="1944216" cy="43204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６月１８日</a:t>
            </a:r>
            <a:endParaRPr lang="en-US" altLang="ja-JP" sz="1400" dirty="0" smtClean="0">
              <a:solidFill>
                <a:schemeClr val="tx1"/>
              </a:solidFill>
            </a:endParaRPr>
          </a:p>
          <a:p>
            <a:pPr algn="ctr"/>
            <a:r>
              <a:rPr lang="ja-JP" altLang="en-US" sz="1400" dirty="0" smtClean="0">
                <a:solidFill>
                  <a:schemeClr val="tx1"/>
                </a:solidFill>
              </a:rPr>
              <a:t>ロジカルシンキング</a:t>
            </a:r>
            <a:endParaRPr kumimoji="1" lang="ja-JP" altLang="en-US" sz="1400" dirty="0">
              <a:solidFill>
                <a:schemeClr val="tx1"/>
              </a:solidFill>
            </a:endParaRPr>
          </a:p>
        </p:txBody>
      </p:sp>
      <p:sp>
        <p:nvSpPr>
          <p:cNvPr id="68" name="正方形/長方形 67"/>
          <p:cNvSpPr/>
          <p:nvPr/>
        </p:nvSpPr>
        <p:spPr>
          <a:xfrm>
            <a:off x="4653136" y="5241032"/>
            <a:ext cx="1944216" cy="43204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１２月</a:t>
            </a:r>
            <a:endParaRPr lang="en-US" altLang="ja-JP" sz="1400" dirty="0" smtClean="0">
              <a:solidFill>
                <a:schemeClr val="tx1"/>
              </a:solidFill>
            </a:endParaRPr>
          </a:p>
          <a:p>
            <a:pPr algn="ctr"/>
            <a:r>
              <a:rPr lang="ja-JP" altLang="en-US" sz="1400" dirty="0" smtClean="0">
                <a:solidFill>
                  <a:schemeClr val="tx1"/>
                </a:solidFill>
              </a:rPr>
              <a:t>文書・メール</a:t>
            </a:r>
            <a:endParaRPr kumimoji="1" lang="ja-JP" altLang="en-US" sz="1400" dirty="0">
              <a:solidFill>
                <a:schemeClr val="tx1"/>
              </a:solidFill>
            </a:endParaRPr>
          </a:p>
        </p:txBody>
      </p:sp>
      <p:sp>
        <p:nvSpPr>
          <p:cNvPr id="69" name="正方形/長方形 68"/>
          <p:cNvSpPr/>
          <p:nvPr/>
        </p:nvSpPr>
        <p:spPr>
          <a:xfrm>
            <a:off x="2564904" y="5889104"/>
            <a:ext cx="1944216" cy="43204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７月２３日</a:t>
            </a:r>
            <a:endParaRPr lang="en-US" altLang="ja-JP" sz="1400" dirty="0" smtClean="0">
              <a:solidFill>
                <a:schemeClr val="tx1"/>
              </a:solidFill>
            </a:endParaRPr>
          </a:p>
          <a:p>
            <a:pPr algn="ctr"/>
            <a:r>
              <a:rPr lang="ja-JP" altLang="en-US" sz="1400" dirty="0" smtClean="0">
                <a:solidFill>
                  <a:schemeClr val="tx1"/>
                </a:solidFill>
              </a:rPr>
              <a:t>問題解決</a:t>
            </a:r>
            <a:endParaRPr kumimoji="1" lang="ja-JP" altLang="en-US" sz="1400" dirty="0">
              <a:solidFill>
                <a:schemeClr val="tx1"/>
              </a:solidFill>
            </a:endParaRPr>
          </a:p>
        </p:txBody>
      </p:sp>
      <p:sp>
        <p:nvSpPr>
          <p:cNvPr id="70" name="正方形/長方形 69"/>
          <p:cNvSpPr/>
          <p:nvPr/>
        </p:nvSpPr>
        <p:spPr>
          <a:xfrm>
            <a:off x="4653136" y="5889104"/>
            <a:ext cx="1944216" cy="43204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rPr>
              <a:t>2016</a:t>
            </a:r>
            <a:r>
              <a:rPr lang="ja-JP" altLang="en-US" sz="1400" dirty="0" smtClean="0">
                <a:solidFill>
                  <a:schemeClr val="tx1"/>
                </a:solidFill>
              </a:rPr>
              <a:t>年１月</a:t>
            </a:r>
            <a:endParaRPr lang="en-US" altLang="ja-JP" sz="1400" dirty="0" smtClean="0">
              <a:solidFill>
                <a:schemeClr val="tx1"/>
              </a:solidFill>
            </a:endParaRPr>
          </a:p>
          <a:p>
            <a:pPr algn="ctr"/>
            <a:r>
              <a:rPr lang="ja-JP" altLang="en-US" sz="1400" dirty="0" smtClean="0">
                <a:solidFill>
                  <a:schemeClr val="tx1"/>
                </a:solidFill>
              </a:rPr>
              <a:t>交渉力</a:t>
            </a:r>
            <a:endParaRPr kumimoji="1" lang="ja-JP" altLang="en-US" sz="1400" dirty="0">
              <a:solidFill>
                <a:schemeClr val="tx1"/>
              </a:solidFill>
            </a:endParaRPr>
          </a:p>
        </p:txBody>
      </p:sp>
      <p:sp>
        <p:nvSpPr>
          <p:cNvPr id="71" name="正方形/長方形 70"/>
          <p:cNvSpPr/>
          <p:nvPr/>
        </p:nvSpPr>
        <p:spPr>
          <a:xfrm>
            <a:off x="2564904" y="6537176"/>
            <a:ext cx="1944216" cy="43204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８月７日</a:t>
            </a:r>
            <a:endParaRPr lang="en-US" altLang="ja-JP" sz="1400" dirty="0" smtClean="0">
              <a:solidFill>
                <a:schemeClr val="tx1"/>
              </a:solidFill>
            </a:endParaRPr>
          </a:p>
          <a:p>
            <a:pPr algn="ctr"/>
            <a:r>
              <a:rPr kumimoji="1" lang="ja-JP" altLang="en-US" sz="1400" dirty="0" smtClean="0">
                <a:solidFill>
                  <a:schemeClr val="tx1"/>
                </a:solidFill>
              </a:rPr>
              <a:t>コンセンサス</a:t>
            </a:r>
            <a:endParaRPr kumimoji="1" lang="ja-JP" altLang="en-US" sz="1400" dirty="0">
              <a:solidFill>
                <a:schemeClr val="tx1"/>
              </a:solidFill>
            </a:endParaRPr>
          </a:p>
        </p:txBody>
      </p:sp>
      <p:sp>
        <p:nvSpPr>
          <p:cNvPr id="72" name="正方形/長方形 71"/>
          <p:cNvSpPr/>
          <p:nvPr/>
        </p:nvSpPr>
        <p:spPr>
          <a:xfrm>
            <a:off x="4653136" y="6537176"/>
            <a:ext cx="1944216" cy="43204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２</a:t>
            </a:r>
            <a:r>
              <a:rPr lang="ja-JP" altLang="en-US" sz="1400" smtClean="0">
                <a:solidFill>
                  <a:schemeClr val="tx1"/>
                </a:solidFill>
              </a:rPr>
              <a:t>月</a:t>
            </a:r>
            <a:endParaRPr lang="en-US" altLang="ja-JP" sz="1400" dirty="0" smtClean="0">
              <a:solidFill>
                <a:schemeClr val="tx1"/>
              </a:solidFill>
            </a:endParaRPr>
          </a:p>
          <a:p>
            <a:pPr algn="ctr"/>
            <a:r>
              <a:rPr lang="ja-JP" altLang="en-US" sz="1400" dirty="0" smtClean="0">
                <a:solidFill>
                  <a:schemeClr val="tx1"/>
                </a:solidFill>
              </a:rPr>
              <a:t>意思決定</a:t>
            </a:r>
            <a:endParaRPr kumimoji="1" lang="ja-JP" altLang="en-US" sz="1400" dirty="0">
              <a:solidFill>
                <a:schemeClr val="tx1"/>
              </a:solidFill>
            </a:endParaRPr>
          </a:p>
        </p:txBody>
      </p:sp>
      <p:sp>
        <p:nvSpPr>
          <p:cNvPr id="73" name="正方形/長方形 72"/>
          <p:cNvSpPr/>
          <p:nvPr/>
        </p:nvSpPr>
        <p:spPr>
          <a:xfrm>
            <a:off x="4653136" y="7113240"/>
            <a:ext cx="1944216" cy="43204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３月</a:t>
            </a:r>
            <a:endParaRPr lang="en-US" altLang="ja-JP" sz="1400" dirty="0" smtClean="0">
              <a:solidFill>
                <a:schemeClr val="tx1"/>
              </a:solidFill>
            </a:endParaRPr>
          </a:p>
          <a:p>
            <a:pPr algn="ctr"/>
            <a:r>
              <a:rPr kumimoji="1" lang="ja-JP" altLang="en-US" sz="1400" dirty="0" smtClean="0">
                <a:solidFill>
                  <a:schemeClr val="tx1"/>
                </a:solidFill>
              </a:rPr>
              <a:t>タイムマネジメント</a:t>
            </a:r>
            <a:endParaRPr kumimoji="1" lang="ja-JP" altLang="en-US" sz="1400" dirty="0">
              <a:solidFill>
                <a:schemeClr val="tx1"/>
              </a:solidFill>
            </a:endParaRPr>
          </a:p>
        </p:txBody>
      </p:sp>
      <p:sp>
        <p:nvSpPr>
          <p:cNvPr id="74" name="正方形/長方形 73"/>
          <p:cNvSpPr/>
          <p:nvPr/>
        </p:nvSpPr>
        <p:spPr>
          <a:xfrm>
            <a:off x="2564904" y="7113240"/>
            <a:ext cx="1944216" cy="43204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９</a:t>
            </a:r>
            <a:r>
              <a:rPr kumimoji="1" lang="ja-JP" altLang="en-US" sz="1400" dirty="0" smtClean="0">
                <a:solidFill>
                  <a:schemeClr val="tx1"/>
                </a:solidFill>
              </a:rPr>
              <a:t>月</a:t>
            </a:r>
            <a:endParaRPr kumimoji="1" lang="en-US" altLang="ja-JP" sz="1400" dirty="0" smtClean="0">
              <a:solidFill>
                <a:schemeClr val="tx1"/>
              </a:solidFill>
            </a:endParaRPr>
          </a:p>
          <a:p>
            <a:pPr algn="ctr"/>
            <a:r>
              <a:rPr lang="ja-JP" altLang="en-US" sz="1400" dirty="0" smtClean="0">
                <a:solidFill>
                  <a:schemeClr val="tx1"/>
                </a:solidFill>
              </a:rPr>
              <a:t>ＰＤＣＡ</a:t>
            </a:r>
            <a:endParaRPr kumimoji="1" lang="ja-JP" altLang="en-US" sz="1400" dirty="0">
              <a:solidFill>
                <a:schemeClr val="tx1"/>
              </a:solidFill>
            </a:endParaRPr>
          </a:p>
        </p:txBody>
      </p:sp>
      <p:sp>
        <p:nvSpPr>
          <p:cNvPr id="39" name="テキスト プレースホルダ 7"/>
          <p:cNvSpPr txBox="1">
            <a:spLocks/>
          </p:cNvSpPr>
          <p:nvPr/>
        </p:nvSpPr>
        <p:spPr>
          <a:xfrm>
            <a:off x="2492896" y="7761312"/>
            <a:ext cx="4176464" cy="432048"/>
          </a:xfrm>
          <a:prstGeom prst="rect">
            <a:avLst/>
          </a:prstGeom>
        </p:spPr>
        <p:txBody>
          <a:bodyPr anchor="t" anchorCtr="0">
            <a:normAutofit fontScale="92500" lnSpcReduction="20000"/>
          </a:bodyPr>
          <a:lstStyle/>
          <a:p>
            <a:pPr marL="0" marR="0" lvl="0" indent="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1" lang="ja-JP" altLang="en-US" sz="1400" b="0" i="0" u="none" strike="noStrike" kern="1200" cap="none" spc="0" normalizeH="0" baseline="0" noProof="0" dirty="0" smtClean="0">
                <a:ln>
                  <a:noFill/>
                </a:ln>
                <a:solidFill>
                  <a:schemeClr val="tx1">
                    <a:tint val="75000"/>
                  </a:schemeClr>
                </a:solidFill>
                <a:effectLst/>
                <a:uLnTx/>
                <a:uFillTx/>
                <a:latin typeface="+mn-lt"/>
                <a:ea typeface="+mn-ea"/>
                <a:cs typeface="+mn-cs"/>
              </a:rPr>
              <a:t>◆</a:t>
            </a:r>
            <a:r>
              <a:rPr kumimoji="1" lang="en-US" altLang="ja-JP" sz="1400" b="0" i="0" u="none" strike="noStrike" kern="1200" cap="none" spc="0" normalizeH="0" baseline="0" noProof="0" dirty="0" smtClean="0">
                <a:ln>
                  <a:noFill/>
                </a:ln>
                <a:solidFill>
                  <a:schemeClr val="tx1">
                    <a:tint val="75000"/>
                  </a:schemeClr>
                </a:solidFill>
                <a:effectLst/>
                <a:uLnTx/>
                <a:uFillTx/>
                <a:latin typeface="+mn-lt"/>
                <a:ea typeface="+mn-ea"/>
                <a:cs typeface="+mn-cs"/>
              </a:rPr>
              <a:t>9</a:t>
            </a:r>
            <a:r>
              <a:rPr kumimoji="1" lang="ja-JP" altLang="en-US" sz="1400" b="0" i="0" u="none" strike="noStrike" kern="1200" cap="none" spc="0" normalizeH="0" baseline="0" noProof="0" dirty="0" smtClean="0">
                <a:ln>
                  <a:noFill/>
                </a:ln>
                <a:solidFill>
                  <a:schemeClr val="tx1">
                    <a:tint val="75000"/>
                  </a:schemeClr>
                </a:solidFill>
                <a:effectLst/>
                <a:uLnTx/>
                <a:uFillTx/>
                <a:latin typeface="+mn-lt"/>
                <a:ea typeface="+mn-ea"/>
                <a:cs typeface="+mn-cs"/>
              </a:rPr>
              <a:t>月以降のスケジュールと内容は確定次第お知らせ　いたします。テーマは変更になる可能性があります。</a:t>
            </a:r>
            <a:endParaRPr kumimoji="1" lang="en-US" altLang="ja-JP" sz="1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1" lang="ja-JP" alt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blinds(horizontal)">
                                      <p:cBhvr>
                                        <p:cTn id="7" dur="500"/>
                                        <p:tgtEl>
                                          <p:spTgt spid="5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7"/>
                                        </p:tgtEl>
                                        <p:attrNameLst>
                                          <p:attrName>style.visibility</p:attrName>
                                        </p:attrNameLst>
                                      </p:cBhvr>
                                      <p:to>
                                        <p:strVal val="visible"/>
                                      </p:to>
                                    </p:set>
                                    <p:animEffect transition="in" filter="blinds(horizontal)">
                                      <p:cBhvr>
                                        <p:cTn id="12" dur="500"/>
                                        <p:tgtEl>
                                          <p:spTgt spid="5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8"/>
                                        </p:tgtEl>
                                        <p:attrNameLst>
                                          <p:attrName>style.visibility</p:attrName>
                                        </p:attrNameLst>
                                      </p:cBhvr>
                                      <p:to>
                                        <p:strVal val="visible"/>
                                      </p:to>
                                    </p:set>
                                    <p:animEffect transition="in" filter="blinds(horizontal)">
                                      <p:cBhvr>
                                        <p:cTn id="17"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bldLvl="0" autoUpdateAnimBg="0"/>
      <p:bldP spid="57" grpId="0" bldLvl="0" autoUpdateAnimBg="0"/>
      <p:bldP spid="58" grpId="0" bldLvl="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ジャパネスク">
  <a:themeElements>
    <a:clrScheme name="ジャパネスク">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ジャパネスク">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ジャパネスク">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1493</TotalTime>
  <Words>366</Words>
  <Application>Microsoft Office PowerPoint</Application>
  <PresentationFormat>A4 210 x 297 mm</PresentationFormat>
  <Paragraphs>103</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ジャパネスク</vt:lpstr>
      <vt:lpstr>スライド 1</vt:lpstr>
      <vt:lpstr>スライド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eitaro</dc:creator>
  <cp:lastModifiedBy>eitaro</cp:lastModifiedBy>
  <cp:revision>70</cp:revision>
  <dcterms:created xsi:type="dcterms:W3CDTF">2010-07-18T23:03:10Z</dcterms:created>
  <dcterms:modified xsi:type="dcterms:W3CDTF">2015-03-09T04:10:25Z</dcterms:modified>
</cp:coreProperties>
</file>